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8" r:id="rId3"/>
    <p:sldId id="295"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41" r:id="rId24"/>
    <p:sldId id="342" r:id="rId25"/>
    <p:sldId id="343" r:id="rId26"/>
    <p:sldId id="344" r:id="rId27"/>
    <p:sldId id="345" r:id="rId28"/>
    <p:sldId id="346" r:id="rId29"/>
    <p:sldId id="347" r:id="rId30"/>
    <p:sldId id="314" r:id="rId31"/>
    <p:sldId id="315" r:id="rId32"/>
    <p:sldId id="316" r:id="rId33"/>
    <p:sldId id="317" r:id="rId34"/>
    <p:sldId id="318" r:id="rId35"/>
    <p:sldId id="294" r:id="rId36"/>
    <p:sldId id="319" r:id="rId37"/>
    <p:sldId id="320" r:id="rId38"/>
    <p:sldId id="321" r:id="rId39"/>
    <p:sldId id="322" r:id="rId40"/>
    <p:sldId id="323" r:id="rId41"/>
    <p:sldId id="324" r:id="rId42"/>
    <p:sldId id="325" r:id="rId43"/>
    <p:sldId id="326" r:id="rId44"/>
    <p:sldId id="327" r:id="rId45"/>
    <p:sldId id="328" r:id="rId46"/>
    <p:sldId id="329" r:id="rId47"/>
    <p:sldId id="330" r:id="rId48"/>
    <p:sldId id="331" r:id="rId49"/>
    <p:sldId id="337" r:id="rId50"/>
    <p:sldId id="332" r:id="rId51"/>
    <p:sldId id="333" r:id="rId52"/>
    <p:sldId id="289" r:id="rId53"/>
  </p:sldIdLst>
  <p:sldSz cx="9144000" cy="5144770"/>
  <p:notesSz cx="6858000" cy="9144000"/>
  <p:custDataLst>
    <p:tags r:id="rId5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3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70" autoAdjust="0"/>
    <p:restoredTop sz="94660"/>
  </p:normalViewPr>
  <p:slideViewPr>
    <p:cSldViewPr showGuides="1">
      <p:cViewPr varScale="1">
        <p:scale>
          <a:sx n="110" d="100"/>
          <a:sy n="110" d="100"/>
        </p:scale>
        <p:origin x="830" y="67"/>
      </p:cViewPr>
      <p:guideLst>
        <p:guide orient="horz" pos="1621"/>
        <p:guide pos="2880"/>
      </p:guideLst>
    </p:cSldViewPr>
  </p:slid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7" Type="http://schemas.openxmlformats.org/officeDocument/2006/relationships/tags" Target="tags/tag2.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A892F4-3B9D-49CD-BED7-D7D6E93DD96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B571F0-21E5-4192-B586-7D35D22E2E98}"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655">
              <a:spcBef>
                <a:spcPct val="30000"/>
              </a:spcBef>
              <a:defRPr kumimoji="1" sz="1200">
                <a:solidFill>
                  <a:schemeClr val="tx1"/>
                </a:solidFill>
                <a:latin typeface="Times New Roman" panose="02020603050405020304" pitchFamily="18" charset="0"/>
                <a:ea typeface="ＭＳ Ｐ明朝" pitchFamily="18" charset="-128"/>
              </a:defRPr>
            </a:lvl1pPr>
            <a:lvl2pPr marL="742950" indent="-285750" defTabSz="922655">
              <a:spcBef>
                <a:spcPct val="30000"/>
              </a:spcBef>
              <a:defRPr kumimoji="1" sz="1200">
                <a:solidFill>
                  <a:schemeClr val="tx1"/>
                </a:solidFill>
                <a:latin typeface="Times New Roman" panose="02020603050405020304" pitchFamily="18" charset="0"/>
                <a:ea typeface="ＭＳ Ｐ明朝" pitchFamily="18" charset="-128"/>
              </a:defRPr>
            </a:lvl2pPr>
            <a:lvl3pPr marL="1143000" indent="-228600" defTabSz="922655">
              <a:spcBef>
                <a:spcPct val="30000"/>
              </a:spcBef>
              <a:defRPr kumimoji="1" sz="1200">
                <a:solidFill>
                  <a:schemeClr val="tx1"/>
                </a:solidFill>
                <a:latin typeface="Times New Roman" panose="02020603050405020304" pitchFamily="18" charset="0"/>
                <a:ea typeface="ＭＳ Ｐ明朝" pitchFamily="18" charset="-128"/>
              </a:defRPr>
            </a:lvl3pPr>
            <a:lvl4pPr marL="1600200" indent="-228600" defTabSz="922655">
              <a:spcBef>
                <a:spcPct val="30000"/>
              </a:spcBef>
              <a:defRPr kumimoji="1" sz="1200">
                <a:solidFill>
                  <a:schemeClr val="tx1"/>
                </a:solidFill>
                <a:latin typeface="Times New Roman" panose="02020603050405020304" pitchFamily="18" charset="0"/>
                <a:ea typeface="ＭＳ Ｐ明朝" pitchFamily="18" charset="-128"/>
              </a:defRPr>
            </a:lvl4pPr>
            <a:lvl5pPr marL="2057400" indent="-228600" defTabSz="922655">
              <a:spcBef>
                <a:spcPct val="30000"/>
              </a:spcBef>
              <a:defRPr kumimoji="1" sz="1200">
                <a:solidFill>
                  <a:schemeClr val="tx1"/>
                </a:solidFill>
                <a:latin typeface="Times New Roman" panose="02020603050405020304" pitchFamily="18" charset="0"/>
                <a:ea typeface="ＭＳ Ｐ明朝" pitchFamily="18" charset="-128"/>
              </a:defRPr>
            </a:lvl5pPr>
            <a:lvl6pPr marL="25146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6pPr>
            <a:lvl7pPr marL="29718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7pPr>
            <a:lvl8pPr marL="34290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8pPr>
            <a:lvl9pPr marL="38862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9pPr>
          </a:lstStyle>
          <a:p>
            <a:pPr>
              <a:spcBef>
                <a:spcPct val="0"/>
              </a:spcBef>
            </a:pPr>
            <a:fld id="{791C9983-A371-4830-9A08-49319BBA73A3}" type="slidenum">
              <a:rPr lang="en-US" altLang="ja-JP">
                <a:ea typeface="MS PGothic" panose="020B0600070205080204" pitchFamily="34" charset="-128"/>
              </a:rPr>
            </a:fld>
            <a:endParaRPr lang="en-US" altLang="ja-JP">
              <a:ea typeface="MS PGothic" panose="020B0600070205080204" pitchFamily="34" charset="-128"/>
            </a:endParaRPr>
          </a:p>
        </p:txBody>
      </p:sp>
      <p:sp>
        <p:nvSpPr>
          <p:cNvPr id="7171" name="Rectangle 2"/>
          <p:cNvSpPr>
            <a:spLocks noChangeArrowheads="1" noTextEdit="1"/>
          </p:cNvSpPr>
          <p:nvPr>
            <p:ph type="sldImg"/>
          </p:nvPr>
        </p:nvSpPr>
        <p:spPr>
          <a:xfrm>
            <a:off x="917575" y="744538"/>
            <a:ext cx="4973638" cy="3730625"/>
          </a:xfrm>
          <a:solidFill>
            <a:srgbClr val="FFFFFF"/>
          </a:solidFill>
        </p:spPr>
      </p:sp>
      <p:sp>
        <p:nvSpPr>
          <p:cNvPr id="7172" name="Rectangle 3"/>
          <p:cNvSpPr>
            <a:spLocks noChangeArrowheads="1"/>
          </p:cNvSpPr>
          <p:nvPr>
            <p:ph type="body" idx="1"/>
          </p:nvPr>
        </p:nvSpPr>
        <p:spPr>
          <a:xfrm>
            <a:off x="908050" y="4719638"/>
            <a:ext cx="4989513" cy="4475162"/>
          </a:xfrm>
          <a:solidFill>
            <a:srgbClr val="FFFFFF"/>
          </a:solidFill>
          <a:ln>
            <a:solidFill>
              <a:srgbClr val="000000"/>
            </a:solidFill>
          </a:ln>
        </p:spPr>
        <p:txBody>
          <a:bodyPr lIns="92226" tIns="46113" rIns="92226" bIns="46113"/>
          <a:lstStyle/>
          <a:p>
            <a:pPr eaLnBrk="1" hangingPunct="1"/>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655">
              <a:spcBef>
                <a:spcPct val="30000"/>
              </a:spcBef>
              <a:defRPr kumimoji="1" sz="1200">
                <a:solidFill>
                  <a:schemeClr val="tx1"/>
                </a:solidFill>
                <a:latin typeface="Times New Roman" panose="02020603050405020304" pitchFamily="18" charset="0"/>
                <a:ea typeface="ＭＳ Ｐ明朝" pitchFamily="18" charset="-128"/>
              </a:defRPr>
            </a:lvl1pPr>
            <a:lvl2pPr marL="742950" indent="-285750" defTabSz="922655">
              <a:spcBef>
                <a:spcPct val="30000"/>
              </a:spcBef>
              <a:defRPr kumimoji="1" sz="1200">
                <a:solidFill>
                  <a:schemeClr val="tx1"/>
                </a:solidFill>
                <a:latin typeface="Times New Roman" panose="02020603050405020304" pitchFamily="18" charset="0"/>
                <a:ea typeface="ＭＳ Ｐ明朝" pitchFamily="18" charset="-128"/>
              </a:defRPr>
            </a:lvl2pPr>
            <a:lvl3pPr marL="1143000" indent="-228600" defTabSz="922655">
              <a:spcBef>
                <a:spcPct val="30000"/>
              </a:spcBef>
              <a:defRPr kumimoji="1" sz="1200">
                <a:solidFill>
                  <a:schemeClr val="tx1"/>
                </a:solidFill>
                <a:latin typeface="Times New Roman" panose="02020603050405020304" pitchFamily="18" charset="0"/>
                <a:ea typeface="ＭＳ Ｐ明朝" pitchFamily="18" charset="-128"/>
              </a:defRPr>
            </a:lvl3pPr>
            <a:lvl4pPr marL="1600200" indent="-228600" defTabSz="922655">
              <a:spcBef>
                <a:spcPct val="30000"/>
              </a:spcBef>
              <a:defRPr kumimoji="1" sz="1200">
                <a:solidFill>
                  <a:schemeClr val="tx1"/>
                </a:solidFill>
                <a:latin typeface="Times New Roman" panose="02020603050405020304" pitchFamily="18" charset="0"/>
                <a:ea typeface="ＭＳ Ｐ明朝" pitchFamily="18" charset="-128"/>
              </a:defRPr>
            </a:lvl4pPr>
            <a:lvl5pPr marL="2057400" indent="-228600" defTabSz="922655">
              <a:spcBef>
                <a:spcPct val="30000"/>
              </a:spcBef>
              <a:defRPr kumimoji="1" sz="1200">
                <a:solidFill>
                  <a:schemeClr val="tx1"/>
                </a:solidFill>
                <a:latin typeface="Times New Roman" panose="02020603050405020304" pitchFamily="18" charset="0"/>
                <a:ea typeface="ＭＳ Ｐ明朝" pitchFamily="18" charset="-128"/>
              </a:defRPr>
            </a:lvl5pPr>
            <a:lvl6pPr marL="25146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6pPr>
            <a:lvl7pPr marL="29718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7pPr>
            <a:lvl8pPr marL="34290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8pPr>
            <a:lvl9pPr marL="38862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9pPr>
          </a:lstStyle>
          <a:p>
            <a:pPr>
              <a:spcBef>
                <a:spcPct val="0"/>
              </a:spcBef>
            </a:pPr>
            <a:fld id="{F1B5B8CA-A7C9-4F62-B020-C40A8C9FFE04}" type="slidenum">
              <a:rPr lang="en-US" altLang="ja-JP">
                <a:ea typeface="MS PGothic" panose="020B0600070205080204" pitchFamily="34" charset="-128"/>
              </a:rPr>
            </a:fld>
            <a:endParaRPr lang="en-US" altLang="ja-JP">
              <a:ea typeface="MS PGothic" panose="020B0600070205080204" pitchFamily="34" charset="-128"/>
            </a:endParaRPr>
          </a:p>
        </p:txBody>
      </p:sp>
      <p:sp>
        <p:nvSpPr>
          <p:cNvPr id="9219" name="Rectangle 2"/>
          <p:cNvSpPr>
            <a:spLocks noChangeArrowheads="1" noTextEdit="1"/>
          </p:cNvSpPr>
          <p:nvPr>
            <p:ph type="sldImg"/>
          </p:nvPr>
        </p:nvSpPr>
        <p:spPr>
          <a:xfrm>
            <a:off x="917575" y="744538"/>
            <a:ext cx="4973638" cy="3730625"/>
          </a:xfrm>
          <a:solidFill>
            <a:srgbClr val="FFFFFF"/>
          </a:solidFill>
        </p:spPr>
      </p:sp>
      <p:sp>
        <p:nvSpPr>
          <p:cNvPr id="9220" name="Rectangle 3"/>
          <p:cNvSpPr>
            <a:spLocks noChangeArrowheads="1"/>
          </p:cNvSpPr>
          <p:nvPr>
            <p:ph type="body" idx="1"/>
          </p:nvPr>
        </p:nvSpPr>
        <p:spPr>
          <a:xfrm>
            <a:off x="908050" y="4719638"/>
            <a:ext cx="4989513" cy="4475162"/>
          </a:xfrm>
          <a:solidFill>
            <a:srgbClr val="FFFFFF"/>
          </a:solidFill>
          <a:ln>
            <a:solidFill>
              <a:srgbClr val="000000"/>
            </a:solidFill>
          </a:ln>
        </p:spPr>
        <p:txBody>
          <a:bodyPr lIns="92226" tIns="46113" rIns="92226" bIns="46113"/>
          <a:lstStyle/>
          <a:p>
            <a:pPr eaLnBrk="1" hangingPunct="1"/>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655">
              <a:spcBef>
                <a:spcPct val="30000"/>
              </a:spcBef>
              <a:defRPr kumimoji="1" sz="1200">
                <a:solidFill>
                  <a:schemeClr val="tx1"/>
                </a:solidFill>
                <a:latin typeface="Times New Roman" panose="02020603050405020304" pitchFamily="18" charset="0"/>
                <a:ea typeface="ＭＳ Ｐ明朝" pitchFamily="18" charset="-128"/>
              </a:defRPr>
            </a:lvl1pPr>
            <a:lvl2pPr marL="742950" indent="-285750" defTabSz="922655">
              <a:spcBef>
                <a:spcPct val="30000"/>
              </a:spcBef>
              <a:defRPr kumimoji="1" sz="1200">
                <a:solidFill>
                  <a:schemeClr val="tx1"/>
                </a:solidFill>
                <a:latin typeface="Times New Roman" panose="02020603050405020304" pitchFamily="18" charset="0"/>
                <a:ea typeface="ＭＳ Ｐ明朝" pitchFamily="18" charset="-128"/>
              </a:defRPr>
            </a:lvl2pPr>
            <a:lvl3pPr marL="1143000" indent="-228600" defTabSz="922655">
              <a:spcBef>
                <a:spcPct val="30000"/>
              </a:spcBef>
              <a:defRPr kumimoji="1" sz="1200">
                <a:solidFill>
                  <a:schemeClr val="tx1"/>
                </a:solidFill>
                <a:latin typeface="Times New Roman" panose="02020603050405020304" pitchFamily="18" charset="0"/>
                <a:ea typeface="ＭＳ Ｐ明朝" pitchFamily="18" charset="-128"/>
              </a:defRPr>
            </a:lvl3pPr>
            <a:lvl4pPr marL="1600200" indent="-228600" defTabSz="922655">
              <a:spcBef>
                <a:spcPct val="30000"/>
              </a:spcBef>
              <a:defRPr kumimoji="1" sz="1200">
                <a:solidFill>
                  <a:schemeClr val="tx1"/>
                </a:solidFill>
                <a:latin typeface="Times New Roman" panose="02020603050405020304" pitchFamily="18" charset="0"/>
                <a:ea typeface="ＭＳ Ｐ明朝" pitchFamily="18" charset="-128"/>
              </a:defRPr>
            </a:lvl4pPr>
            <a:lvl5pPr marL="2057400" indent="-228600" defTabSz="922655">
              <a:spcBef>
                <a:spcPct val="30000"/>
              </a:spcBef>
              <a:defRPr kumimoji="1" sz="1200">
                <a:solidFill>
                  <a:schemeClr val="tx1"/>
                </a:solidFill>
                <a:latin typeface="Times New Roman" panose="02020603050405020304" pitchFamily="18" charset="0"/>
                <a:ea typeface="ＭＳ Ｐ明朝" pitchFamily="18" charset="-128"/>
              </a:defRPr>
            </a:lvl5pPr>
            <a:lvl6pPr marL="25146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6pPr>
            <a:lvl7pPr marL="29718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7pPr>
            <a:lvl8pPr marL="34290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8pPr>
            <a:lvl9pPr marL="38862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9pPr>
          </a:lstStyle>
          <a:p>
            <a:pPr>
              <a:spcBef>
                <a:spcPct val="0"/>
              </a:spcBef>
            </a:pPr>
            <a:fld id="{3FABDA8D-DD01-4B9C-AAE1-F2D499245526}" type="slidenum">
              <a:rPr lang="en-US" altLang="ja-JP">
                <a:ea typeface="MS PGothic" panose="020B0600070205080204" pitchFamily="34" charset="-128"/>
              </a:rPr>
            </a:fld>
            <a:endParaRPr lang="en-US" altLang="ja-JP">
              <a:ea typeface="MS PGothic" panose="020B0600070205080204" pitchFamily="34" charset="-128"/>
            </a:endParaRPr>
          </a:p>
        </p:txBody>
      </p:sp>
      <p:sp>
        <p:nvSpPr>
          <p:cNvPr id="11267" name="Rectangle 2"/>
          <p:cNvSpPr>
            <a:spLocks noChangeArrowheads="1" noTextEdit="1"/>
          </p:cNvSpPr>
          <p:nvPr>
            <p:ph type="sldImg"/>
          </p:nvPr>
        </p:nvSpPr>
        <p:spPr>
          <a:xfrm>
            <a:off x="917575" y="744538"/>
            <a:ext cx="4973638" cy="3730625"/>
          </a:xfrm>
          <a:solidFill>
            <a:srgbClr val="FFFFFF"/>
          </a:solidFill>
        </p:spPr>
      </p:sp>
      <p:sp>
        <p:nvSpPr>
          <p:cNvPr id="11268" name="Rectangle 3"/>
          <p:cNvSpPr>
            <a:spLocks noChangeArrowheads="1"/>
          </p:cNvSpPr>
          <p:nvPr>
            <p:ph type="body" idx="1"/>
          </p:nvPr>
        </p:nvSpPr>
        <p:spPr>
          <a:xfrm>
            <a:off x="908050" y="4719638"/>
            <a:ext cx="4989513" cy="4475162"/>
          </a:xfrm>
          <a:solidFill>
            <a:srgbClr val="FFFFFF"/>
          </a:solidFill>
          <a:ln>
            <a:solidFill>
              <a:srgbClr val="000000"/>
            </a:solidFill>
          </a:ln>
        </p:spPr>
        <p:txBody>
          <a:bodyPr lIns="92226" tIns="46113" rIns="92226" bIns="46113"/>
          <a:lstStyle/>
          <a:p>
            <a:pPr eaLnBrk="1" hangingPunct="1"/>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655">
              <a:spcBef>
                <a:spcPct val="30000"/>
              </a:spcBef>
              <a:defRPr kumimoji="1" sz="1200">
                <a:solidFill>
                  <a:schemeClr val="tx1"/>
                </a:solidFill>
                <a:latin typeface="Times New Roman" panose="02020603050405020304" pitchFamily="18" charset="0"/>
                <a:ea typeface="ＭＳ Ｐ明朝" pitchFamily="18" charset="-128"/>
              </a:defRPr>
            </a:lvl1pPr>
            <a:lvl2pPr marL="742950" indent="-285750" defTabSz="922655">
              <a:spcBef>
                <a:spcPct val="30000"/>
              </a:spcBef>
              <a:defRPr kumimoji="1" sz="1200">
                <a:solidFill>
                  <a:schemeClr val="tx1"/>
                </a:solidFill>
                <a:latin typeface="Times New Roman" panose="02020603050405020304" pitchFamily="18" charset="0"/>
                <a:ea typeface="ＭＳ Ｐ明朝" pitchFamily="18" charset="-128"/>
              </a:defRPr>
            </a:lvl2pPr>
            <a:lvl3pPr marL="1143000" indent="-228600" defTabSz="922655">
              <a:spcBef>
                <a:spcPct val="30000"/>
              </a:spcBef>
              <a:defRPr kumimoji="1" sz="1200">
                <a:solidFill>
                  <a:schemeClr val="tx1"/>
                </a:solidFill>
                <a:latin typeface="Times New Roman" panose="02020603050405020304" pitchFamily="18" charset="0"/>
                <a:ea typeface="ＭＳ Ｐ明朝" pitchFamily="18" charset="-128"/>
              </a:defRPr>
            </a:lvl3pPr>
            <a:lvl4pPr marL="1600200" indent="-228600" defTabSz="922655">
              <a:spcBef>
                <a:spcPct val="30000"/>
              </a:spcBef>
              <a:defRPr kumimoji="1" sz="1200">
                <a:solidFill>
                  <a:schemeClr val="tx1"/>
                </a:solidFill>
                <a:latin typeface="Times New Roman" panose="02020603050405020304" pitchFamily="18" charset="0"/>
                <a:ea typeface="ＭＳ Ｐ明朝" pitchFamily="18" charset="-128"/>
              </a:defRPr>
            </a:lvl4pPr>
            <a:lvl5pPr marL="2057400" indent="-228600" defTabSz="922655">
              <a:spcBef>
                <a:spcPct val="30000"/>
              </a:spcBef>
              <a:defRPr kumimoji="1" sz="1200">
                <a:solidFill>
                  <a:schemeClr val="tx1"/>
                </a:solidFill>
                <a:latin typeface="Times New Roman" panose="02020603050405020304" pitchFamily="18" charset="0"/>
                <a:ea typeface="ＭＳ Ｐ明朝" pitchFamily="18" charset="-128"/>
              </a:defRPr>
            </a:lvl5pPr>
            <a:lvl6pPr marL="25146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6pPr>
            <a:lvl7pPr marL="29718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7pPr>
            <a:lvl8pPr marL="34290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8pPr>
            <a:lvl9pPr marL="38862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9pPr>
          </a:lstStyle>
          <a:p>
            <a:pPr>
              <a:spcBef>
                <a:spcPct val="0"/>
              </a:spcBef>
            </a:pPr>
            <a:fld id="{A83BC3F4-AA76-4BAA-868B-004D24EFEBBD}" type="slidenum">
              <a:rPr lang="en-US" altLang="ja-JP">
                <a:ea typeface="MS PGothic" panose="020B0600070205080204" pitchFamily="34" charset="-128"/>
              </a:rPr>
            </a:fld>
            <a:endParaRPr lang="en-US" altLang="ja-JP">
              <a:ea typeface="MS PGothic" panose="020B0600070205080204" pitchFamily="34" charset="-128"/>
            </a:endParaRPr>
          </a:p>
        </p:txBody>
      </p:sp>
      <p:sp>
        <p:nvSpPr>
          <p:cNvPr id="15363" name="Rectangle 2"/>
          <p:cNvSpPr>
            <a:spLocks noChangeArrowheads="1" noTextEdit="1"/>
          </p:cNvSpPr>
          <p:nvPr>
            <p:ph type="sldImg"/>
          </p:nvPr>
        </p:nvSpPr>
        <p:spPr>
          <a:xfrm>
            <a:off x="917575" y="744538"/>
            <a:ext cx="4973638" cy="3730625"/>
          </a:xfrm>
          <a:solidFill>
            <a:srgbClr val="FFFFFF"/>
          </a:solidFill>
        </p:spPr>
      </p:sp>
      <p:sp>
        <p:nvSpPr>
          <p:cNvPr id="15364" name="Rectangle 3"/>
          <p:cNvSpPr>
            <a:spLocks noChangeArrowheads="1"/>
          </p:cNvSpPr>
          <p:nvPr>
            <p:ph type="body" idx="1"/>
          </p:nvPr>
        </p:nvSpPr>
        <p:spPr>
          <a:xfrm>
            <a:off x="908050" y="4719638"/>
            <a:ext cx="4989513" cy="4475162"/>
          </a:xfrm>
          <a:solidFill>
            <a:srgbClr val="FFFFFF"/>
          </a:solidFill>
          <a:ln>
            <a:solidFill>
              <a:srgbClr val="000000"/>
            </a:solidFill>
          </a:ln>
        </p:spPr>
        <p:txBody>
          <a:bodyPr lIns="92226" tIns="46113" rIns="92226" bIns="46113"/>
          <a:lstStyle/>
          <a:p>
            <a:pPr eaLnBrk="1" hangingPunct="1"/>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655">
              <a:spcBef>
                <a:spcPct val="30000"/>
              </a:spcBef>
              <a:defRPr kumimoji="1" sz="1200">
                <a:solidFill>
                  <a:schemeClr val="tx1"/>
                </a:solidFill>
                <a:latin typeface="Times New Roman" panose="02020603050405020304" pitchFamily="18" charset="0"/>
                <a:ea typeface="ＭＳ Ｐ明朝" pitchFamily="18" charset="-128"/>
              </a:defRPr>
            </a:lvl1pPr>
            <a:lvl2pPr marL="742950" indent="-285750" defTabSz="922655">
              <a:spcBef>
                <a:spcPct val="30000"/>
              </a:spcBef>
              <a:defRPr kumimoji="1" sz="1200">
                <a:solidFill>
                  <a:schemeClr val="tx1"/>
                </a:solidFill>
                <a:latin typeface="Times New Roman" panose="02020603050405020304" pitchFamily="18" charset="0"/>
                <a:ea typeface="ＭＳ Ｐ明朝" pitchFamily="18" charset="-128"/>
              </a:defRPr>
            </a:lvl2pPr>
            <a:lvl3pPr marL="1143000" indent="-228600" defTabSz="922655">
              <a:spcBef>
                <a:spcPct val="30000"/>
              </a:spcBef>
              <a:defRPr kumimoji="1" sz="1200">
                <a:solidFill>
                  <a:schemeClr val="tx1"/>
                </a:solidFill>
                <a:latin typeface="Times New Roman" panose="02020603050405020304" pitchFamily="18" charset="0"/>
                <a:ea typeface="ＭＳ Ｐ明朝" pitchFamily="18" charset="-128"/>
              </a:defRPr>
            </a:lvl3pPr>
            <a:lvl4pPr marL="1600200" indent="-228600" defTabSz="922655">
              <a:spcBef>
                <a:spcPct val="30000"/>
              </a:spcBef>
              <a:defRPr kumimoji="1" sz="1200">
                <a:solidFill>
                  <a:schemeClr val="tx1"/>
                </a:solidFill>
                <a:latin typeface="Times New Roman" panose="02020603050405020304" pitchFamily="18" charset="0"/>
                <a:ea typeface="ＭＳ Ｐ明朝" pitchFamily="18" charset="-128"/>
              </a:defRPr>
            </a:lvl4pPr>
            <a:lvl5pPr marL="2057400" indent="-228600" defTabSz="922655">
              <a:spcBef>
                <a:spcPct val="30000"/>
              </a:spcBef>
              <a:defRPr kumimoji="1" sz="1200">
                <a:solidFill>
                  <a:schemeClr val="tx1"/>
                </a:solidFill>
                <a:latin typeface="Times New Roman" panose="02020603050405020304" pitchFamily="18" charset="0"/>
                <a:ea typeface="ＭＳ Ｐ明朝" pitchFamily="18" charset="-128"/>
              </a:defRPr>
            </a:lvl5pPr>
            <a:lvl6pPr marL="25146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6pPr>
            <a:lvl7pPr marL="29718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7pPr>
            <a:lvl8pPr marL="34290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8pPr>
            <a:lvl9pPr marL="3886200" indent="-228600" defTabSz="922655" eaLnBrk="0" fontAlgn="base" hangingPunct="0">
              <a:spcBef>
                <a:spcPct val="30000"/>
              </a:spcBef>
              <a:spcAft>
                <a:spcPct val="0"/>
              </a:spcAft>
              <a:defRPr kumimoji="1" sz="1200">
                <a:solidFill>
                  <a:schemeClr val="tx1"/>
                </a:solidFill>
                <a:latin typeface="Times New Roman" panose="02020603050405020304" pitchFamily="18" charset="0"/>
                <a:ea typeface="ＭＳ Ｐ明朝" pitchFamily="18" charset="-128"/>
              </a:defRPr>
            </a:lvl9pPr>
          </a:lstStyle>
          <a:p>
            <a:pPr>
              <a:spcBef>
                <a:spcPct val="0"/>
              </a:spcBef>
            </a:pPr>
            <a:fld id="{68521393-8198-4AA0-917F-18AB2A5E438B}" type="slidenum">
              <a:rPr lang="en-US" altLang="ja-JP">
                <a:ea typeface="MS PGothic" panose="020B0600070205080204" pitchFamily="34" charset="-128"/>
              </a:rPr>
            </a:fld>
            <a:endParaRPr lang="en-US" altLang="ja-JP">
              <a:ea typeface="MS PGothic" panose="020B0600070205080204" pitchFamily="34" charset="-128"/>
            </a:endParaRPr>
          </a:p>
        </p:txBody>
      </p:sp>
      <p:sp>
        <p:nvSpPr>
          <p:cNvPr id="21507" name="Rectangle 2"/>
          <p:cNvSpPr>
            <a:spLocks noChangeArrowheads="1" noTextEdit="1"/>
          </p:cNvSpPr>
          <p:nvPr>
            <p:ph type="sldImg"/>
          </p:nvPr>
        </p:nvSpPr>
        <p:spPr>
          <a:xfrm>
            <a:off x="917575" y="744538"/>
            <a:ext cx="4973638" cy="3730625"/>
          </a:xfrm>
          <a:solidFill>
            <a:srgbClr val="FFFFFF"/>
          </a:solidFill>
        </p:spPr>
      </p:sp>
      <p:sp>
        <p:nvSpPr>
          <p:cNvPr id="21508" name="Rectangle 3"/>
          <p:cNvSpPr>
            <a:spLocks noChangeArrowheads="1"/>
          </p:cNvSpPr>
          <p:nvPr>
            <p:ph type="body" idx="1"/>
          </p:nvPr>
        </p:nvSpPr>
        <p:spPr>
          <a:xfrm>
            <a:off x="908050" y="4719638"/>
            <a:ext cx="4989513" cy="4475162"/>
          </a:xfrm>
          <a:solidFill>
            <a:srgbClr val="FFFFFF"/>
          </a:solidFill>
          <a:ln>
            <a:solidFill>
              <a:srgbClr val="000000"/>
            </a:solidFill>
          </a:ln>
        </p:spPr>
        <p:txBody>
          <a:bodyPr lIns="92226" tIns="46113" rIns="92226" bIns="46113"/>
          <a:lstStyle/>
          <a:p>
            <a:pPr eaLnBrk="1" hangingPunct="1"/>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B571F0-21E5-4192-B586-7D35D22E2E98}"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313"/>
            <a:ext cx="7772400" cy="110285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5550"/>
            <a:ext cx="6400800" cy="131485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829"/>
            <a:ext cx="2057400" cy="329309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829"/>
            <a:ext cx="6019800" cy="329309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5_标题幻灯片">
    <p:spTree>
      <p:nvGrpSpPr>
        <p:cNvPr id="1" name=""/>
        <p:cNvGrpSpPr/>
        <p:nvPr/>
      </p:nvGrpSpPr>
      <p:grpSpPr>
        <a:xfrm>
          <a:off x="0" y="0"/>
          <a:ext cx="0" cy="0"/>
          <a:chOff x="0" y="0"/>
          <a:chExt cx="0" cy="0"/>
        </a:xfrm>
      </p:grpSpPr>
    </p:spTree>
  </p:cSld>
  <p:clrMapOvr>
    <a:masterClrMapping/>
  </p:clrMapOvr>
  <p:transition spd="med" advClick="0" advTm="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cSld>
  <p:clrMapOvr>
    <a:masterClrMapping/>
  </p:clrMapOvr>
  <p:transition spd="med" advClick="0" advTm="0">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仅标题">
    <p:spTree>
      <p:nvGrpSpPr>
        <p:cNvPr id="1" name=""/>
        <p:cNvGrpSpPr/>
        <p:nvPr/>
      </p:nvGrpSpPr>
      <p:grpSpPr>
        <a:xfrm>
          <a:off x="0" y="0"/>
          <a:ext cx="0" cy="0"/>
          <a:chOff x="0" y="0"/>
          <a:chExt cx="0" cy="0"/>
        </a:xfrm>
      </p:grpSpPr>
    </p:spTree>
  </p:cSld>
  <p:clrMapOvr>
    <a:masterClrMapping/>
  </p:clrMapOvr>
  <p:transition spd="med" advClick="0" advTm="0">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仅标题">
    <p:spTree>
      <p:nvGrpSpPr>
        <p:cNvPr id="1" name=""/>
        <p:cNvGrpSpPr/>
        <p:nvPr/>
      </p:nvGrpSpPr>
      <p:grpSpPr>
        <a:xfrm>
          <a:off x="0" y="0"/>
          <a:ext cx="0" cy="0"/>
          <a:chOff x="0" y="0"/>
          <a:chExt cx="0" cy="0"/>
        </a:xfrm>
      </p:grpSpPr>
    </p:spTree>
  </p:cSld>
  <p:clrMapOvr>
    <a:masterClrMapping/>
  </p:clrMapOvr>
  <p:transition spd="med" advClick="0" advTm="0">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第一节">
    <p:spTree>
      <p:nvGrpSpPr>
        <p:cNvPr id="1" name=""/>
        <p:cNvGrpSpPr/>
        <p:nvPr/>
      </p:nvGrpSpPr>
      <p:grpSpPr>
        <a:xfrm>
          <a:off x="0" y="0"/>
          <a:ext cx="0" cy="0"/>
          <a:chOff x="0" y="0"/>
          <a:chExt cx="0" cy="0"/>
        </a:xfrm>
      </p:grpSpPr>
    </p:spTree>
  </p:cSld>
  <p:clrMapOvr>
    <a:masterClrMapping/>
  </p:clrMapOvr>
  <p:transition spd="med" advClick="0" advTm="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6196"/>
            <a:ext cx="7772400" cy="1021872"/>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708"/>
            <a:ext cx="7772400" cy="11254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690"/>
            <a:ext cx="4040188"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660"/>
            <a:ext cx="4040188"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690"/>
            <a:ext cx="4041775"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660"/>
            <a:ext cx="4041775"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C2ECE94-AEB1-4E59-B411-924F7169E50E}" type="slidenum">
              <a:rPr lang="zh-CN" altLang="en-US" smtClean="0"/>
            </a:fld>
            <a:endParaRPr lang="zh-CN" altLang="en-US"/>
          </a:p>
        </p:txBody>
      </p:sp>
      <p:sp>
        <p:nvSpPr>
          <p:cNvPr id="6" name="文本框 37"/>
          <p:cNvSpPr txBox="1"/>
          <p:nvPr userDrawn="1"/>
        </p:nvSpPr>
        <p:spPr>
          <a:xfrm>
            <a:off x="899592" y="196280"/>
            <a:ext cx="2190351" cy="315475"/>
          </a:xfrm>
          <a:prstGeom prst="rect">
            <a:avLst/>
          </a:prstGeom>
          <a:noFill/>
        </p:spPr>
        <p:txBody>
          <a:bodyPr wrap="none" lIns="68584" tIns="34292" rIns="68584" bIns="34292" rtlCol="0">
            <a:spAutoFit/>
          </a:bodyPr>
          <a:lstStyle/>
          <a:p>
            <a:pPr defTabSz="685800"/>
            <a:r>
              <a:rPr lang="zh-CN" altLang="en-US" sz="1600" dirty="0">
                <a:solidFill>
                  <a:schemeClr val="tx1">
                    <a:lumMod val="50000"/>
                    <a:lumOff val="50000"/>
                  </a:schemeClr>
                </a:solidFill>
                <a:latin typeface="微软雅黑" panose="020B0503020204020204" pitchFamily="34" charset="-122"/>
                <a:ea typeface="微软雅黑" panose="020B0503020204020204" pitchFamily="34" charset="-122"/>
                <a:cs typeface="+mn-ea"/>
                <a:sym typeface="+mn-lt"/>
              </a:rPr>
              <a:t>点击添加相关标题文字</a:t>
            </a:r>
            <a:endParaRPr lang="zh-CN" altLang="en-US" sz="1600" dirty="0">
              <a:solidFill>
                <a:schemeClr val="tx1">
                  <a:lumMod val="50000"/>
                  <a:lumOff val="50000"/>
                </a:schemeClr>
              </a:solidFill>
              <a:latin typeface="微软雅黑" panose="020B0503020204020204" pitchFamily="34" charset="-122"/>
              <a:ea typeface="微软雅黑" panose="020B0503020204020204" pitchFamily="34" charset="-122"/>
              <a:cs typeface="+mn-ea"/>
              <a:sym typeface="+mn-lt"/>
            </a:endParaRPr>
          </a:p>
        </p:txBody>
      </p:sp>
      <p:sp>
        <p:nvSpPr>
          <p:cNvPr id="7" name="文本框 38"/>
          <p:cNvSpPr txBox="1"/>
          <p:nvPr userDrawn="1"/>
        </p:nvSpPr>
        <p:spPr>
          <a:xfrm>
            <a:off x="935596" y="520316"/>
            <a:ext cx="2039271" cy="207753"/>
          </a:xfrm>
          <a:prstGeom prst="rect">
            <a:avLst/>
          </a:prstGeom>
          <a:noFill/>
        </p:spPr>
        <p:txBody>
          <a:bodyPr wrap="square" lIns="68584" tIns="34292" rIns="68584" bIns="34292" rtlCol="0">
            <a:spAutoFit/>
          </a:bodyPr>
          <a:lstStyle/>
          <a:p>
            <a:pPr algn="dist" defTabSz="685800"/>
            <a:r>
              <a:rPr lang="en-US" altLang="zh-CN" sz="900" dirty="0">
                <a:solidFill>
                  <a:schemeClr val="tx1">
                    <a:lumMod val="50000"/>
                    <a:lumOff val="50000"/>
                  </a:schemeClr>
                </a:solidFill>
                <a:cs typeface="+mn-ea"/>
                <a:sym typeface="+mn-lt"/>
              </a:rPr>
              <a:t>ADD RELATED TITLE WORDS</a:t>
            </a:r>
            <a:endParaRPr lang="zh-CN" altLang="en-US" sz="900" dirty="0">
              <a:solidFill>
                <a:schemeClr val="tx1">
                  <a:lumMod val="50000"/>
                  <a:lumOff val="50000"/>
                </a:schemeClr>
              </a:solidFill>
              <a:cs typeface="+mn-ea"/>
              <a:sym typeface="+mn-lt"/>
            </a:endParaRPr>
          </a:p>
        </p:txBody>
      </p:sp>
      <p:pic>
        <p:nvPicPr>
          <p:cNvPr id="8" name="Picture 2" descr="C:\Users\Administrator\Desktop\新建文件夹 (3)\5203.png"/>
          <p:cNvPicPr>
            <a:picLocks noChangeAspect="1" noChangeArrowheads="1"/>
          </p:cNvPicPr>
          <p:nvPr userDrawn="1"/>
        </p:nvPicPr>
        <p:blipFill>
          <a:blip r:embed="rId2" cstate="print"/>
          <a:srcRect t="70755" r="47139" b="7360"/>
          <a:stretch>
            <a:fillRect/>
          </a:stretch>
        </p:blipFill>
        <p:spPr bwMode="auto">
          <a:xfrm>
            <a:off x="0" y="1708448"/>
            <a:ext cx="9144000" cy="3436640"/>
          </a:xfrm>
          <a:prstGeom prst="rect">
            <a:avLst/>
          </a:prstGeom>
          <a:noFill/>
        </p:spPr>
      </p:pic>
      <p:pic>
        <p:nvPicPr>
          <p:cNvPr id="9" name="Picture 2" descr="C:\Users\Administrator\Desktop\新建文件夹 (3)\5203.png"/>
          <p:cNvPicPr>
            <a:picLocks noChangeAspect="1" noChangeArrowheads="1"/>
          </p:cNvPicPr>
          <p:nvPr userDrawn="1"/>
        </p:nvPicPr>
        <p:blipFill>
          <a:blip r:embed="rId2" cstate="print"/>
          <a:srcRect t="8959" r="74455" b="61199"/>
          <a:stretch>
            <a:fillRect/>
          </a:stretch>
        </p:blipFill>
        <p:spPr bwMode="auto">
          <a:xfrm>
            <a:off x="35496" y="0"/>
            <a:ext cx="759032" cy="828092"/>
          </a:xfrm>
          <a:prstGeom prst="rect">
            <a:avLst/>
          </a:prstGeom>
          <a:noFill/>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851"/>
            <a:ext cx="3008313" cy="871807"/>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851"/>
            <a:ext cx="5111750" cy="43911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658"/>
            <a:ext cx="3008313" cy="35193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561"/>
            <a:ext cx="5486400" cy="425185"/>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723"/>
            <a:ext cx="5486400" cy="30870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6746"/>
            <a:ext cx="5486400" cy="6038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1FCD615A-1FA9-4631-B123-BAF9B1F497E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C2ECE94-AEB1-4E59-B411-924F7169E50E}" type="slidenum">
              <a:rPr lang="zh-CN" altLang="en-US" smtClean="0"/>
            </a:fld>
            <a:endParaRPr lang="zh-CN" altLang="en-US"/>
          </a:p>
        </p:txBody>
      </p:sp>
    </p:spTree>
  </p:cSld>
  <p:clrMapOvr>
    <a:masterClrMapping/>
  </p:clrMapOvr>
  <p:transition spd="med" advClick="0" advTm="0">
    <p:random/>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6042"/>
            <a:ext cx="8229600" cy="857515"/>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521"/>
            <a:ext cx="8229600" cy="339552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4768735"/>
            <a:ext cx="2133600" cy="273928"/>
          </a:xfrm>
          <a:prstGeom prst="rect">
            <a:avLst/>
          </a:prstGeom>
        </p:spPr>
        <p:txBody>
          <a:bodyPr vert="horz" lIns="91440" tIns="45720" rIns="91440" bIns="45720" rtlCol="0" anchor="ctr"/>
          <a:lstStyle>
            <a:lvl1pPr algn="l">
              <a:defRPr sz="1200">
                <a:solidFill>
                  <a:schemeClr val="tx1">
                    <a:tint val="75000"/>
                  </a:schemeClr>
                </a:solidFill>
              </a:defRPr>
            </a:lvl1pPr>
          </a:lstStyle>
          <a:p>
            <a:fld id="{1FCD615A-1FA9-4631-B123-BAF9B1F497E5}" type="datetimeFigureOut">
              <a:rPr lang="zh-CN" altLang="en-US" smtClean="0"/>
            </a:fld>
            <a:endParaRPr lang="zh-CN" altLang="en-US"/>
          </a:p>
        </p:txBody>
      </p:sp>
      <p:sp>
        <p:nvSpPr>
          <p:cNvPr id="5" name="页脚占位符 4"/>
          <p:cNvSpPr>
            <a:spLocks noGrp="1"/>
          </p:cNvSpPr>
          <p:nvPr>
            <p:ph type="ftr" sz="quarter" idx="3"/>
          </p:nvPr>
        </p:nvSpPr>
        <p:spPr>
          <a:xfrm>
            <a:off x="3124200" y="4768735"/>
            <a:ext cx="2895600" cy="27392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8735"/>
            <a:ext cx="2133600" cy="273928"/>
          </a:xfrm>
          <a:prstGeom prst="rect">
            <a:avLst/>
          </a:prstGeom>
        </p:spPr>
        <p:txBody>
          <a:bodyPr vert="horz" lIns="91440" tIns="45720" rIns="91440" bIns="45720" rtlCol="0" anchor="ctr"/>
          <a:lstStyle>
            <a:lvl1pPr algn="r">
              <a:defRPr sz="1200">
                <a:solidFill>
                  <a:schemeClr val="tx1">
                    <a:tint val="75000"/>
                  </a:schemeClr>
                </a:solidFill>
              </a:defRPr>
            </a:lvl1pPr>
          </a:lstStyle>
          <a:p>
            <a:fld id="{DC2ECE94-AEB1-4E59-B411-924F7169E50E}"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spd="med" advClick="0" advTm="0">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2.xml"/><Relationship Id="rId2" Type="http://schemas.openxmlformats.org/officeDocument/2006/relationships/tags" Target="../tags/tag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12.xml"/><Relationship Id="rId4" Type="http://schemas.openxmlformats.org/officeDocument/2006/relationships/image" Target="../media/image4.jpeg"/><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12.xml"/><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image" Target="../media/image1.png"/></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3.xml"/><Relationship Id="rId5" Type="http://schemas.openxmlformats.org/officeDocument/2006/relationships/slideLayout" Target="../slideLayouts/slideLayout12.xml"/><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4.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5.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12.xml"/><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37.xml"/><Relationship Id="rId4" Type="http://schemas.openxmlformats.org/officeDocument/2006/relationships/slideLayout" Target="../slideLayouts/slideLayout12.xml"/><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slideLayout" Target="../slideLayouts/slideLayout12.xml"/><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39.xml"/><Relationship Id="rId4" Type="http://schemas.openxmlformats.org/officeDocument/2006/relationships/slideLayout" Target="../slideLayouts/slideLayout12.xml"/><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image" Target="../media/image2.png"/></Relationships>
</file>

<file path=ppt/slides/_rels/slide42.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12.xml"/><Relationship Id="rId4" Type="http://schemas.openxmlformats.org/officeDocument/2006/relationships/image" Target="../media/image13.jpeg"/><Relationship Id="rId3" Type="http://schemas.openxmlformats.org/officeDocument/2006/relationships/image" Target="../media/image12.GIF"/><Relationship Id="rId2" Type="http://schemas.openxmlformats.org/officeDocument/2006/relationships/image" Target="../media/image1.png"/><Relationship Id="rId1" Type="http://schemas.openxmlformats.org/officeDocument/2006/relationships/image" Target="../media/image2.png"/></Relationships>
</file>

<file path=ppt/slides/_rels/slide43.xml.rels><?xml version="1.0" encoding="UTF-8" standalone="yes"?>
<Relationships xmlns="http://schemas.openxmlformats.org/package/2006/relationships"><Relationship Id="rId5" Type="http://schemas.openxmlformats.org/officeDocument/2006/relationships/notesSlide" Target="../notesSlides/notesSlide41.xml"/><Relationship Id="rId4" Type="http://schemas.openxmlformats.org/officeDocument/2006/relationships/slideLayout" Target="../slideLayouts/slideLayout12.xml"/><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image" Target="../media/image2.png"/></Relationships>
</file>

<file path=ppt/slides/_rels/slide44.xml.rels><?xml version="1.0" encoding="UTF-8" standalone="yes"?>
<Relationships xmlns="http://schemas.openxmlformats.org/package/2006/relationships"><Relationship Id="rId6" Type="http://schemas.openxmlformats.org/officeDocument/2006/relationships/notesSlide" Target="../notesSlides/notesSlide42.xml"/><Relationship Id="rId5" Type="http://schemas.openxmlformats.org/officeDocument/2006/relationships/slideLayout" Target="../slideLayouts/slideLayout12.xml"/><Relationship Id="rId4" Type="http://schemas.openxmlformats.org/officeDocument/2006/relationships/image" Target="../media/image16.jpeg"/><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image" Target="../media/image2.png"/></Relationships>
</file>

<file path=ppt/slides/_rels/slide45.xml.rels><?xml version="1.0" encoding="UTF-8" standalone="yes"?>
<Relationships xmlns="http://schemas.openxmlformats.org/package/2006/relationships"><Relationship Id="rId5" Type="http://schemas.openxmlformats.org/officeDocument/2006/relationships/notesSlide" Target="../notesSlides/notesSlide43.xml"/><Relationship Id="rId4" Type="http://schemas.openxmlformats.org/officeDocument/2006/relationships/slideLayout" Target="../slideLayouts/slideLayout12.xml"/><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5" Type="http://schemas.openxmlformats.org/officeDocument/2006/relationships/notesSlide" Target="../notesSlides/notesSlide44.xml"/><Relationship Id="rId4" Type="http://schemas.openxmlformats.org/officeDocument/2006/relationships/slideLayout" Target="../slideLayouts/slideLayout12.xml"/><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image" Target="../media/image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5" Type="http://schemas.openxmlformats.org/officeDocument/2006/relationships/notesSlide" Target="../notesSlides/notesSlide46.xml"/><Relationship Id="rId4" Type="http://schemas.openxmlformats.org/officeDocument/2006/relationships/slideLayout" Target="../slideLayouts/slideLayout12.xml"/><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2.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istrator\Desktop\新建文件夹 (3)\5203.png"/>
          <p:cNvPicPr>
            <a:picLocks noChangeAspect="1" noChangeArrowheads="1"/>
          </p:cNvPicPr>
          <p:nvPr/>
        </p:nvPicPr>
        <p:blipFill>
          <a:blip r:embed="rId1" cstate="print"/>
          <a:srcRect t="70755" r="47139" b="2175"/>
          <a:stretch>
            <a:fillRect/>
          </a:stretch>
        </p:blipFill>
        <p:spPr bwMode="auto">
          <a:xfrm>
            <a:off x="0" y="1420416"/>
            <a:ext cx="9144000" cy="3724672"/>
          </a:xfrm>
          <a:prstGeom prst="rect">
            <a:avLst/>
          </a:prstGeom>
          <a:noFill/>
        </p:spPr>
      </p:pic>
      <p:pic>
        <p:nvPicPr>
          <p:cNvPr id="3" name="Picture 2" descr="C:\Users\Administrator\Desktop\新建文件夹 (3)\5203.png"/>
          <p:cNvPicPr>
            <a:picLocks noChangeAspect="1" noChangeArrowheads="1"/>
          </p:cNvPicPr>
          <p:nvPr/>
        </p:nvPicPr>
        <p:blipFill>
          <a:blip r:embed="rId1" cstate="print"/>
          <a:srcRect r="25995" b="40084"/>
          <a:stretch>
            <a:fillRect/>
          </a:stretch>
        </p:blipFill>
        <p:spPr bwMode="auto">
          <a:xfrm>
            <a:off x="5020935" y="2354878"/>
            <a:ext cx="4211960" cy="3004815"/>
          </a:xfrm>
          <a:prstGeom prst="rect">
            <a:avLst/>
          </a:prstGeom>
          <a:noFill/>
        </p:spPr>
      </p:pic>
      <p:grpSp>
        <p:nvGrpSpPr>
          <p:cNvPr id="4" name="Group 10"/>
          <p:cNvGrpSpPr/>
          <p:nvPr/>
        </p:nvGrpSpPr>
        <p:grpSpPr bwMode="auto">
          <a:xfrm>
            <a:off x="1619672" y="703982"/>
            <a:ext cx="762000" cy="2660650"/>
            <a:chOff x="857" y="696"/>
            <a:chExt cx="480" cy="1846"/>
          </a:xfrm>
        </p:grpSpPr>
        <p:sp>
          <p:nvSpPr>
            <p:cNvPr id="9" name="Line 6"/>
            <p:cNvSpPr>
              <a:spLocks noChangeShapeType="1"/>
            </p:cNvSpPr>
            <p:nvPr/>
          </p:nvSpPr>
          <p:spPr bwMode="auto">
            <a:xfrm>
              <a:off x="857" y="696"/>
              <a:ext cx="0" cy="1846"/>
            </a:xfrm>
            <a:prstGeom prst="line">
              <a:avLst/>
            </a:prstGeom>
            <a:noFill/>
            <a:ln w="6350">
              <a:solidFill>
                <a:schemeClr val="accent1"/>
              </a:solidFill>
              <a:round/>
              <a:headEnd type="oval" w="sm" len="sm"/>
              <a:tailEnd type="oval"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zh-CN" altLang="en-US">
                <a:solidFill>
                  <a:srgbClr val="000000"/>
                </a:solidFill>
                <a:latin typeface="Arial" panose="020B0604020202020204" pitchFamily="34" charset="0"/>
              </a:endParaRPr>
            </a:p>
          </p:txBody>
        </p:sp>
        <p:sp>
          <p:nvSpPr>
            <p:cNvPr id="10" name="Line 7"/>
            <p:cNvSpPr>
              <a:spLocks noChangeShapeType="1"/>
            </p:cNvSpPr>
            <p:nvPr/>
          </p:nvSpPr>
          <p:spPr bwMode="auto">
            <a:xfrm>
              <a:off x="1337" y="696"/>
              <a:ext cx="0" cy="1846"/>
            </a:xfrm>
            <a:prstGeom prst="line">
              <a:avLst/>
            </a:prstGeom>
            <a:noFill/>
            <a:ln w="6350">
              <a:solidFill>
                <a:schemeClr val="accent1"/>
              </a:solidFill>
              <a:round/>
              <a:headEnd type="oval" w="sm" len="sm"/>
              <a:tailEnd type="oval"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zh-CN" altLang="en-US">
                <a:solidFill>
                  <a:srgbClr val="000000"/>
                </a:solidFill>
                <a:latin typeface="Arial" panose="020B0604020202020204" pitchFamily="34" charset="0"/>
              </a:endParaRPr>
            </a:p>
          </p:txBody>
        </p:sp>
      </p:grpSp>
      <p:sp>
        <p:nvSpPr>
          <p:cNvPr id="11" name="Text Box 8"/>
          <p:cNvSpPr txBox="1">
            <a:spLocks noChangeArrowheads="1"/>
          </p:cNvSpPr>
          <p:nvPr/>
        </p:nvSpPr>
        <p:spPr bwMode="auto">
          <a:xfrm>
            <a:off x="1668561" y="563842"/>
            <a:ext cx="677108" cy="1273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p>
            <a:pPr fontAlgn="base">
              <a:spcBef>
                <a:spcPct val="0"/>
              </a:spcBef>
              <a:spcAft>
                <a:spcPct val="0"/>
              </a:spcAft>
            </a:pPr>
            <a:r>
              <a:rPr lang="zh-CN" altLang="en-US" sz="3200" b="1" dirty="0">
                <a:solidFill>
                  <a:schemeClr val="accent1"/>
                </a:solidFill>
                <a:latin typeface="Arial" panose="020B0604020202020204" pitchFamily="34" charset="0"/>
                <a:ea typeface="华文中宋" pitchFamily="2" charset="-122"/>
              </a:rPr>
              <a:t>目 录</a:t>
            </a:r>
            <a:endParaRPr lang="zh-CN" altLang="en-US" sz="3200" b="1" dirty="0">
              <a:solidFill>
                <a:schemeClr val="accent1"/>
              </a:solidFill>
              <a:latin typeface="Arial" panose="020B0604020202020204" pitchFamily="34" charset="0"/>
              <a:ea typeface="华文中宋" pitchFamily="2" charset="-122"/>
            </a:endParaRPr>
          </a:p>
        </p:txBody>
      </p:sp>
      <p:sp>
        <p:nvSpPr>
          <p:cNvPr id="12" name="Text Box 9"/>
          <p:cNvSpPr txBox="1">
            <a:spLocks noChangeArrowheads="1"/>
          </p:cNvSpPr>
          <p:nvPr/>
        </p:nvSpPr>
        <p:spPr bwMode="auto">
          <a:xfrm>
            <a:off x="1662534" y="1869207"/>
            <a:ext cx="336550"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p>
            <a:pPr fontAlgn="base">
              <a:spcBef>
                <a:spcPct val="0"/>
              </a:spcBef>
              <a:spcAft>
                <a:spcPct val="0"/>
              </a:spcAft>
            </a:pPr>
            <a:r>
              <a:rPr lang="en-US" altLang="zh-CN" sz="1000" dirty="0">
                <a:solidFill>
                  <a:srgbClr val="A2897B"/>
                </a:solidFill>
                <a:latin typeface="Arial" panose="020B0604020202020204" pitchFamily="34" charset="0"/>
                <a:ea typeface="华文中宋" pitchFamily="2" charset="-122"/>
              </a:rPr>
              <a:t>CONTENTS</a:t>
            </a:r>
            <a:endParaRPr lang="en-US" altLang="zh-CN" sz="1000" dirty="0">
              <a:solidFill>
                <a:srgbClr val="A2897B"/>
              </a:solidFill>
              <a:latin typeface="Arial" panose="020B0604020202020204" pitchFamily="34" charset="0"/>
              <a:ea typeface="华文中宋" pitchFamily="2" charset="-122"/>
            </a:endParaRPr>
          </a:p>
        </p:txBody>
      </p:sp>
      <p:sp>
        <p:nvSpPr>
          <p:cNvPr id="31" name="矩形 30"/>
          <p:cNvSpPr/>
          <p:nvPr>
            <p:custDataLst>
              <p:tags r:id="rId2"/>
            </p:custDataLst>
          </p:nvPr>
        </p:nvSpPr>
        <p:spPr>
          <a:xfrm>
            <a:off x="3495352" y="715471"/>
            <a:ext cx="4572000" cy="2285241"/>
          </a:xfrm>
          <a:prstGeom prst="rect">
            <a:avLst/>
          </a:prstGeom>
          <a:noFill/>
        </p:spPr>
        <p:txBody>
          <a:bodyPr wrap="square" lIns="68580" tIns="34290" rIns="68580" bIns="34290" rtlCol="0">
            <a:spAutoFit/>
          </a:bodyPr>
          <a:lstStyle/>
          <a:p>
            <a:pPr>
              <a:lnSpc>
                <a:spcPct val="200000"/>
              </a:lnSpc>
            </a:pP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项目一</a:t>
            </a:r>
            <a:r>
              <a:rPr lang="en-US" altLang="zh-CN"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  </a:t>
            </a: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初</a:t>
            </a:r>
            <a:r>
              <a:rPr lang="zh-CN" altLang="en-US" b="1" dirty="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识中医康复</a:t>
            </a: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保健</a:t>
            </a:r>
            <a:endParaRPr lang="en-US" altLang="zh-CN"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endParaRPr>
          </a:p>
          <a:p>
            <a:pPr>
              <a:lnSpc>
                <a:spcPct val="200000"/>
              </a:lnSpc>
            </a:pP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项目二</a:t>
            </a:r>
            <a:r>
              <a:rPr lang="en-US" altLang="zh-CN"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  </a:t>
            </a: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认识</a:t>
            </a:r>
            <a:r>
              <a:rPr lang="zh-CN" altLang="en-US" b="1" dirty="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经络与腧</a:t>
            </a: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穴</a:t>
            </a:r>
            <a:endParaRPr lang="en-US" altLang="zh-CN"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endParaRPr>
          </a:p>
          <a:p>
            <a:pPr>
              <a:lnSpc>
                <a:spcPct val="200000"/>
              </a:lnSpc>
            </a:pP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项目三</a:t>
            </a:r>
            <a:r>
              <a:rPr lang="en-US" altLang="zh-CN"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  </a:t>
            </a: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实施</a:t>
            </a:r>
            <a:r>
              <a:rPr lang="zh-CN" altLang="en-US" b="1" dirty="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中医康复保健</a:t>
            </a: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技术</a:t>
            </a:r>
            <a:endParaRPr lang="en-US" altLang="zh-CN"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endParaRPr>
          </a:p>
          <a:p>
            <a:pPr>
              <a:lnSpc>
                <a:spcPct val="200000"/>
              </a:lnSpc>
            </a:pP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项目四</a:t>
            </a:r>
            <a:r>
              <a:rPr lang="en-US" altLang="zh-CN"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  </a:t>
            </a: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应用</a:t>
            </a:r>
            <a:r>
              <a:rPr lang="zh-CN" altLang="en-US" b="1" dirty="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中医康复保健</a:t>
            </a:r>
            <a:r>
              <a:rPr lang="zh-CN" altLang="en-US" b="1" dirty="0" smtClean="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rPr>
              <a:t>技术</a:t>
            </a:r>
            <a:endParaRPr lang="en-US" altLang="zh-CN" b="1" dirty="0">
              <a:ln w="9525" cmpd="sng">
                <a:noFill/>
                <a:prstDash val="solid"/>
              </a:ln>
              <a:solidFill>
                <a:schemeClr val="tx1">
                  <a:lumMod val="65000"/>
                  <a:lumOff val="35000"/>
                </a:schemeClr>
              </a:solidFill>
              <a:latin typeface="等线 Light" panose="02010600030101010101" pitchFamily="2" charset="-122"/>
              <a:ea typeface="等线 Light" panose="02010600030101010101" pitchFamily="2" charset="-122"/>
            </a:endParaRPr>
          </a:p>
        </p:txBody>
      </p:sp>
      <p:pic>
        <p:nvPicPr>
          <p:cNvPr id="32" name="Picture 2" descr="C:\Users\Administrator\Desktop\新建文件夹 (3)\5203.png"/>
          <p:cNvPicPr>
            <a:picLocks noChangeAspect="1" noChangeArrowheads="1"/>
          </p:cNvPicPr>
          <p:nvPr/>
        </p:nvPicPr>
        <p:blipFill>
          <a:blip r:embed="rId1" cstate="print"/>
          <a:srcRect t="8959" r="74455" b="52850"/>
          <a:stretch>
            <a:fillRect/>
          </a:stretch>
        </p:blipFill>
        <p:spPr bwMode="auto">
          <a:xfrm>
            <a:off x="1691680" y="1672444"/>
            <a:ext cx="1404156" cy="1960476"/>
          </a:xfrm>
          <a:prstGeom prst="rect">
            <a:avLst/>
          </a:prstGeom>
          <a:noFill/>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3"/>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par>
                          <p:cTn id="15" fill="hold">
                            <p:stCondLst>
                              <p:cond delay="1000"/>
                            </p:stCondLst>
                            <p:childTnLst>
                              <p:par>
                                <p:cTn id="16" presetID="17" presetClass="entr" presetSubtype="1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strVal val="#ppt_h"/>
                                          </p:val>
                                        </p:tav>
                                        <p:tav tm="100000">
                                          <p:val>
                                            <p:strVal val="#ppt_h"/>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anim calcmode="lin" valueType="num">
                                      <p:cBhvr>
                                        <p:cTn id="24" dur="500" fill="hold"/>
                                        <p:tgtEl>
                                          <p:spTgt spid="12"/>
                                        </p:tgtEl>
                                        <p:attrNameLst>
                                          <p:attrName>ppt_x</p:attrName>
                                        </p:attrNameLst>
                                      </p:cBhvr>
                                      <p:tavLst>
                                        <p:tav tm="0">
                                          <p:val>
                                            <p:strVal val="#ppt_x"/>
                                          </p:val>
                                        </p:tav>
                                        <p:tav tm="100000">
                                          <p:val>
                                            <p:strVal val="#ppt_x"/>
                                          </p:val>
                                        </p:tav>
                                      </p:tavLst>
                                    </p:anim>
                                    <p:anim calcmode="lin" valueType="num">
                                      <p:cBhvr>
                                        <p:cTn id="25" dur="500" fill="hold"/>
                                        <p:tgtEl>
                                          <p:spTgt spid="12"/>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7"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anim calcmode="lin" valueType="num">
                                      <p:cBhvr>
                                        <p:cTn id="30" dur="500" fill="hold"/>
                                        <p:tgtEl>
                                          <p:spTgt spid="11"/>
                                        </p:tgtEl>
                                        <p:attrNameLst>
                                          <p:attrName>ppt_x</p:attrName>
                                        </p:attrNameLst>
                                      </p:cBhvr>
                                      <p:tavLst>
                                        <p:tav tm="0">
                                          <p:val>
                                            <p:strVal val="#ppt_x"/>
                                          </p:val>
                                        </p:tav>
                                        <p:tav tm="100000">
                                          <p:val>
                                            <p:strVal val="#ppt_x"/>
                                          </p:val>
                                        </p:tav>
                                      </p:tavLst>
                                    </p:anim>
                                    <p:anim calcmode="lin" valueType="num">
                                      <p:cBhvr>
                                        <p:cTn id="31" dur="500" fill="hold"/>
                                        <p:tgtEl>
                                          <p:spTgt spid="11"/>
                                        </p:tgtEl>
                                        <p:attrNameLst>
                                          <p:attrName>ppt_y</p:attrName>
                                        </p:attrNameLst>
                                      </p:cBhvr>
                                      <p:tavLst>
                                        <p:tav tm="0">
                                          <p:val>
                                            <p:strVal val="#ppt_y-.1"/>
                                          </p:val>
                                        </p:tav>
                                        <p:tav tm="100000">
                                          <p:val>
                                            <p:strVal val="#ppt_y"/>
                                          </p:val>
                                        </p:tav>
                                      </p:tavLst>
                                    </p:anim>
                                  </p:childTnLst>
                                </p:cTn>
                              </p:par>
                            </p:childTnLst>
                          </p:cTn>
                        </p:par>
                        <p:par>
                          <p:cTn id="32" fill="hold">
                            <p:stCondLst>
                              <p:cond delay="2500"/>
                            </p:stCondLst>
                            <p:childTnLst>
                              <p:par>
                                <p:cTn id="33" presetID="50" presetClass="entr" presetSubtype="0" decel="100000" fill="hold" nodeType="after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p:cTn id="35" dur="1000" fill="hold"/>
                                        <p:tgtEl>
                                          <p:spTgt spid="32"/>
                                        </p:tgtEl>
                                        <p:attrNameLst>
                                          <p:attrName>ppt_w</p:attrName>
                                        </p:attrNameLst>
                                      </p:cBhvr>
                                      <p:tavLst>
                                        <p:tav tm="0">
                                          <p:val>
                                            <p:strVal val="#ppt_w+.3"/>
                                          </p:val>
                                        </p:tav>
                                        <p:tav tm="100000">
                                          <p:val>
                                            <p:strVal val="#ppt_w"/>
                                          </p:val>
                                        </p:tav>
                                      </p:tavLst>
                                    </p:anim>
                                    <p:anim calcmode="lin" valueType="num">
                                      <p:cBhvr>
                                        <p:cTn id="36" dur="1000" fill="hold"/>
                                        <p:tgtEl>
                                          <p:spTgt spid="32"/>
                                        </p:tgtEl>
                                        <p:attrNameLst>
                                          <p:attrName>ppt_h</p:attrName>
                                        </p:attrNameLst>
                                      </p:cBhvr>
                                      <p:tavLst>
                                        <p:tav tm="0">
                                          <p:val>
                                            <p:strVal val="#ppt_h"/>
                                          </p:val>
                                        </p:tav>
                                        <p:tav tm="100000">
                                          <p:val>
                                            <p:strVal val="#ppt_h"/>
                                          </p:val>
                                        </p:tav>
                                      </p:tavLst>
                                    </p:anim>
                                    <p:animEffect transition="in" filter="fade">
                                      <p:cBhvr>
                                        <p:cTn id="37" dur="1000"/>
                                        <p:tgtEl>
                                          <p:spTgt spid="32"/>
                                        </p:tgtEl>
                                      </p:cBhvr>
                                    </p:animEffect>
                                  </p:childTnLst>
                                </p:cTn>
                              </p:par>
                            </p:childTnLst>
                          </p:cTn>
                        </p:par>
                        <p:par>
                          <p:cTn id="38" fill="hold">
                            <p:stCondLst>
                              <p:cond delay="3500"/>
                            </p:stCondLst>
                            <p:childTnLst>
                              <p:par>
                                <p:cTn id="39" presetID="10" presetClass="entr" presetSubtype="0" fill="hold" grpId="0" nodeType="afterEffect">
                                  <p:stCondLst>
                                    <p:cond delay="0"/>
                                  </p:stCondLst>
                                  <p:iterate type="lt">
                                    <p:tmPct val="10000"/>
                                  </p:iterate>
                                  <p:childTnLst>
                                    <p:set>
                                      <p:cBhvr>
                                        <p:cTn id="40" dur="1" fill="hold">
                                          <p:stCondLst>
                                            <p:cond delay="0"/>
                                          </p:stCondLst>
                                        </p:cTn>
                                        <p:tgtEl>
                                          <p:spTgt spid="31"/>
                                        </p:tgtEl>
                                        <p:attrNameLst>
                                          <p:attrName>style.visibility</p:attrName>
                                        </p:attrNameLst>
                                      </p:cBhvr>
                                      <p:to>
                                        <p:strVal val="visible"/>
                                      </p:to>
                                    </p:set>
                                    <p:animEffect transition="in" filter="fade">
                                      <p:cBhvr>
                                        <p:cTn id="41" dur="25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3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二、中医康复保健的特点</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92088"/>
            <a:ext cx="8136904" cy="3416320"/>
          </a:xfrm>
          <a:prstGeom prst="rect">
            <a:avLst/>
          </a:prstGeom>
          <a:noFill/>
        </p:spPr>
        <p:txBody>
          <a:bodyPr wrap="square" rtlCol="0">
            <a:spAutoFit/>
          </a:bodyPr>
          <a:lstStyle/>
          <a:p>
            <a:pPr indent="457200" algn="just">
              <a:lnSpc>
                <a:spcPct val="150000"/>
              </a:lnSpc>
            </a:pPr>
            <a:r>
              <a:rPr lang="en-US" altLang="zh-CN" sz="1600" b="1" dirty="0">
                <a:latin typeface="微软雅黑" panose="020B0503020204020204" pitchFamily="34" charset="-122"/>
                <a:ea typeface="微软雅黑" panose="020B0503020204020204" pitchFamily="34" charset="-122"/>
              </a:rPr>
              <a:t>1</a:t>
            </a:r>
            <a:r>
              <a:rPr lang="zh-CN" altLang="en-US" sz="1600" b="1" dirty="0">
                <a:latin typeface="微软雅黑" panose="020B0503020204020204" pitchFamily="34" charset="-122"/>
                <a:ea typeface="微软雅黑" panose="020B0503020204020204" pitchFamily="34" charset="-122"/>
              </a:rPr>
              <a:t>．形与神俱</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b="1" dirty="0">
                <a:latin typeface="微软雅黑" panose="020B0503020204020204" pitchFamily="34" charset="-122"/>
                <a:ea typeface="微软雅黑" panose="020B0503020204020204" pitchFamily="34" charset="-122"/>
              </a:rPr>
              <a:t>形即形体。</a:t>
            </a:r>
            <a:r>
              <a:rPr lang="zh-CN" altLang="en-US" sz="1600" dirty="0">
                <a:latin typeface="微软雅黑" panose="020B0503020204020204" pitchFamily="34" charset="-122"/>
                <a:ea typeface="微软雅黑" panose="020B0503020204020204" pitchFamily="34" charset="-122"/>
              </a:rPr>
              <a:t>神有广义和狭义之分，广义是指人体生命活动外在表现的总称，包括生理性或</a:t>
            </a:r>
            <a:r>
              <a:rPr lang="zh-CN" altLang="en-US" sz="1600" dirty="0" smtClean="0">
                <a:latin typeface="微软雅黑" panose="020B0503020204020204" pitchFamily="34" charset="-122"/>
                <a:ea typeface="微软雅黑" panose="020B0503020204020204" pitchFamily="34" charset="-122"/>
              </a:rPr>
              <a:t>病理性</a:t>
            </a:r>
            <a:r>
              <a:rPr lang="zh-CN" altLang="en-US" sz="1600" dirty="0">
                <a:latin typeface="微软雅黑" panose="020B0503020204020204" pitchFamily="34" charset="-122"/>
                <a:ea typeface="微软雅黑" panose="020B0503020204020204" pitchFamily="34" charset="-122"/>
              </a:rPr>
              <a:t>外露的征象；狭义是指精神意识思维活动。形神学说是中医学基础理论之一，是在唯物主义</a:t>
            </a:r>
            <a:r>
              <a:rPr lang="zh-CN" altLang="en-US" sz="1600" dirty="0" smtClean="0">
                <a:latin typeface="微软雅黑" panose="020B0503020204020204" pitchFamily="34" charset="-122"/>
                <a:ea typeface="微软雅黑" panose="020B0503020204020204" pitchFamily="34" charset="-122"/>
              </a:rPr>
              <a:t>自然观</a:t>
            </a:r>
            <a:r>
              <a:rPr lang="zh-CN" altLang="en-US" sz="1600" dirty="0">
                <a:latin typeface="微软雅黑" panose="020B0503020204020204" pitchFamily="34" charset="-122"/>
                <a:ea typeface="微软雅黑" panose="020B0503020204020204" pitchFamily="34" charset="-122"/>
              </a:rPr>
              <a:t>的基础上形成的。人体的“形”与“神”在生理状态下是相互滋生、相互依存的统一整体，</a:t>
            </a:r>
            <a:r>
              <a:rPr lang="zh-CN" altLang="en-US" sz="1600" dirty="0" smtClean="0">
                <a:latin typeface="微软雅黑" panose="020B0503020204020204" pitchFamily="34" charset="-122"/>
                <a:ea typeface="微软雅黑" panose="020B0503020204020204" pitchFamily="34" charset="-122"/>
              </a:rPr>
              <a:t>所谓“</a:t>
            </a:r>
            <a:r>
              <a:rPr lang="zh-CN" altLang="en-US" sz="1600" dirty="0">
                <a:latin typeface="微软雅黑" panose="020B0503020204020204" pitchFamily="34" charset="-122"/>
                <a:ea typeface="微软雅黑" panose="020B0503020204020204" pitchFamily="34" charset="-122"/>
              </a:rPr>
              <a:t>形具而神生”，在病理状态下则相互影响，所谓“神之不守则体之不康”。正如张景岳所说：“</a:t>
            </a:r>
            <a:r>
              <a:rPr lang="zh-CN" altLang="en-US" sz="1600" dirty="0" smtClean="0">
                <a:latin typeface="微软雅黑" panose="020B0503020204020204" pitchFamily="34" charset="-122"/>
                <a:ea typeface="微软雅黑" panose="020B0503020204020204" pitchFamily="34" charset="-122"/>
              </a:rPr>
              <a:t>无神</a:t>
            </a:r>
            <a:r>
              <a:rPr lang="zh-CN" altLang="en-US" sz="1600" dirty="0">
                <a:latin typeface="微软雅黑" panose="020B0503020204020204" pitchFamily="34" charset="-122"/>
                <a:ea typeface="微软雅黑" panose="020B0503020204020204" pitchFamily="34" charset="-122"/>
              </a:rPr>
              <a:t>则形不可活，无形则神无以生。”所以中医康复保健必须树立形神合一的观念，在急则治标的</a:t>
            </a:r>
            <a:r>
              <a:rPr lang="zh-CN" altLang="en-US" sz="1600" dirty="0" smtClean="0">
                <a:latin typeface="微软雅黑" panose="020B0503020204020204" pitchFamily="34" charset="-122"/>
                <a:ea typeface="微软雅黑" panose="020B0503020204020204" pitchFamily="34" charset="-122"/>
              </a:rPr>
              <a:t>情况</a:t>
            </a:r>
            <a:r>
              <a:rPr lang="zh-CN" altLang="en-US" sz="1600" dirty="0">
                <a:latin typeface="微软雅黑" panose="020B0503020204020204" pitchFamily="34" charset="-122"/>
                <a:ea typeface="微软雅黑" panose="020B0503020204020204" pitchFamily="34" charset="-122"/>
              </a:rPr>
              <a:t>下，可先“复其形”，在一般情况下则可二者兼顾。在不能治愈或恢复形体十分困难的情况下</a:t>
            </a:r>
            <a:r>
              <a:rPr lang="zh-CN" altLang="en-US" sz="1600" dirty="0" smtClean="0">
                <a:latin typeface="微软雅黑" panose="020B0503020204020204" pitchFamily="34" charset="-122"/>
                <a:ea typeface="微软雅黑" panose="020B0503020204020204" pitchFamily="34" charset="-122"/>
              </a:rPr>
              <a:t>，必</a:t>
            </a:r>
            <a:r>
              <a:rPr lang="zh-CN" altLang="en-US" sz="1600" dirty="0">
                <a:latin typeface="微软雅黑" panose="020B0503020204020204" pitchFamily="34" charset="-122"/>
                <a:ea typeface="微软雅黑" panose="020B0503020204020204" pitchFamily="34" charset="-122"/>
              </a:rPr>
              <a:t>先养神愉心，以防病势进一步发展，同时也有防止再次伤残的意义。</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二、中医康复保健的特点</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3416320"/>
          </a:xfrm>
          <a:prstGeom prst="rect">
            <a:avLst/>
          </a:prstGeom>
          <a:noFill/>
        </p:spPr>
        <p:txBody>
          <a:bodyPr wrap="square" rtlCol="0">
            <a:spAutoFit/>
          </a:bodyPr>
          <a:lstStyle/>
          <a:p>
            <a:pPr indent="457200" algn="just">
              <a:lnSpc>
                <a:spcPct val="150000"/>
              </a:lnSpc>
            </a:pPr>
            <a:r>
              <a:rPr lang="en-US" altLang="zh-CN" sz="1600" b="1" dirty="0">
                <a:latin typeface="微软雅黑" panose="020B0503020204020204" pitchFamily="34" charset="-122"/>
                <a:ea typeface="微软雅黑" panose="020B0503020204020204" pitchFamily="34" charset="-122"/>
              </a:rPr>
              <a:t>2</a:t>
            </a:r>
            <a:r>
              <a:rPr lang="zh-CN" altLang="en-US" sz="1600" b="1" dirty="0">
                <a:latin typeface="微软雅黑" panose="020B0503020204020204" pitchFamily="34" charset="-122"/>
                <a:ea typeface="微软雅黑" panose="020B0503020204020204" pitchFamily="34" charset="-122"/>
              </a:rPr>
              <a:t>．天人相应</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人类生活在自然界中，自然界存在着人类赖以生存的必要条件，</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素问</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宝命全形论</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云：“</a:t>
            </a:r>
            <a:r>
              <a:rPr lang="zh-CN" altLang="en-US" sz="1600" dirty="0" smtClean="0">
                <a:latin typeface="微软雅黑" panose="020B0503020204020204" pitchFamily="34" charset="-122"/>
                <a:ea typeface="微软雅黑" panose="020B0503020204020204" pitchFamily="34" charset="-122"/>
              </a:rPr>
              <a:t>天地</a:t>
            </a:r>
            <a:r>
              <a:rPr lang="zh-CN" altLang="en-US" sz="1600" dirty="0">
                <a:latin typeface="微软雅黑" panose="020B0503020204020204" pitchFamily="34" charset="-122"/>
                <a:ea typeface="微软雅黑" panose="020B0503020204020204" pitchFamily="34" charset="-122"/>
              </a:rPr>
              <a:t>合气，命之曰人”“天食人以五气，地食人以五味。”同时，自然界的变化又可以直接或间接</a:t>
            </a:r>
            <a:r>
              <a:rPr lang="zh-CN" altLang="en-US" sz="1600" dirty="0" smtClean="0">
                <a:latin typeface="微软雅黑" panose="020B0503020204020204" pitchFamily="34" charset="-122"/>
                <a:ea typeface="微软雅黑" panose="020B0503020204020204" pitchFamily="34" charset="-122"/>
              </a:rPr>
              <a:t>地影响</a:t>
            </a:r>
            <a:r>
              <a:rPr lang="zh-CN" altLang="en-US" sz="1600" dirty="0">
                <a:latin typeface="微软雅黑" panose="020B0503020204020204" pitchFamily="34" charset="-122"/>
                <a:ea typeface="微软雅黑" panose="020B0503020204020204" pitchFamily="34" charset="-122"/>
              </a:rPr>
              <a:t>人体，而使机体产生相应的生理性和病理性反应，故曰：“人与天地相应也。”又如</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灵枢</a:t>
            </a:r>
            <a:r>
              <a:rPr lang="en-US" altLang="zh-CN" sz="1600" dirty="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邪客</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所云：“人与天地相参也，与日月相应也。”故而四时气候、地区方域、昼夜晨昏的变化对</a:t>
            </a:r>
            <a:r>
              <a:rPr lang="zh-CN" altLang="en-US" sz="1600" dirty="0" smtClean="0">
                <a:latin typeface="微软雅黑" panose="020B0503020204020204" pitchFamily="34" charset="-122"/>
                <a:ea typeface="微软雅黑" panose="020B0503020204020204" pitchFamily="34" charset="-122"/>
              </a:rPr>
              <a:t>人体</a:t>
            </a:r>
            <a:r>
              <a:rPr lang="zh-CN" altLang="en-US" sz="1600" dirty="0">
                <a:latin typeface="微软雅黑" panose="020B0503020204020204" pitchFamily="34" charset="-122"/>
                <a:ea typeface="微软雅黑" panose="020B0503020204020204" pitchFamily="34" charset="-122"/>
              </a:rPr>
              <a:t>有着很大影响。天人合一观在传统康复疗法的应用中有着非常重要的意义，一是顺应自然，</a:t>
            </a:r>
            <a:r>
              <a:rPr lang="zh-CN" altLang="en-US" sz="1600" dirty="0" smtClean="0">
                <a:latin typeface="微软雅黑" panose="020B0503020204020204" pitchFamily="34" charset="-122"/>
                <a:ea typeface="微软雅黑" panose="020B0503020204020204" pitchFamily="34" charset="-122"/>
              </a:rPr>
              <a:t>利用时令</a:t>
            </a:r>
            <a:r>
              <a:rPr lang="zh-CN" altLang="en-US" sz="1600" dirty="0">
                <a:latin typeface="微软雅黑" panose="020B0503020204020204" pitchFamily="34" charset="-122"/>
                <a:ea typeface="微软雅黑" panose="020B0503020204020204" pitchFamily="34" charset="-122"/>
              </a:rPr>
              <a:t>气候的周期性变化和日昼时序节律，以及自然地理环境对人体有益的因素进行康复治疗；二</a:t>
            </a:r>
            <a:r>
              <a:rPr lang="zh-CN" altLang="en-US" sz="1600" dirty="0" smtClean="0">
                <a:latin typeface="微软雅黑" panose="020B0503020204020204" pitchFamily="34" charset="-122"/>
                <a:ea typeface="微软雅黑" panose="020B0503020204020204" pitchFamily="34" charset="-122"/>
              </a:rPr>
              <a:t>是利用</a:t>
            </a:r>
            <a:r>
              <a:rPr lang="zh-CN" altLang="en-US" sz="1600" dirty="0">
                <a:latin typeface="微软雅黑" panose="020B0503020204020204" pitchFamily="34" charset="-122"/>
                <a:ea typeface="微软雅黑" panose="020B0503020204020204" pitchFamily="34" charset="-122"/>
              </a:rPr>
              <a:t>自然万物，如日光、泉水、空气、金石、草木、香花、泥沙、海滨、声音、山石等进行预防</a:t>
            </a:r>
            <a:r>
              <a:rPr lang="zh-CN" altLang="en-US" sz="1600" dirty="0" smtClean="0">
                <a:latin typeface="微软雅黑" panose="020B0503020204020204" pitchFamily="34" charset="-122"/>
                <a:ea typeface="微软雅黑" panose="020B0503020204020204" pitchFamily="34" charset="-122"/>
              </a:rPr>
              <a:t>、保健</a:t>
            </a:r>
            <a:r>
              <a:rPr lang="zh-CN" altLang="en-US" sz="1600" dirty="0">
                <a:latin typeface="微软雅黑" panose="020B0503020204020204" pitchFamily="34" charset="-122"/>
                <a:ea typeface="微软雅黑" panose="020B0503020204020204" pitchFamily="34" charset="-122"/>
              </a:rPr>
              <a:t>、养生益寿。</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二、中医康复保健的特点</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3416320"/>
          </a:xfrm>
          <a:prstGeom prst="rect">
            <a:avLst/>
          </a:prstGeom>
          <a:noFill/>
        </p:spPr>
        <p:txBody>
          <a:bodyPr wrap="square" rtlCol="0">
            <a:spAutoFit/>
          </a:bodyPr>
          <a:lstStyle/>
          <a:p>
            <a:pPr indent="457200" algn="just">
              <a:lnSpc>
                <a:spcPct val="150000"/>
              </a:lnSpc>
            </a:pPr>
            <a:r>
              <a:rPr lang="en-US" altLang="zh-CN" sz="1600" b="1" dirty="0">
                <a:latin typeface="微软雅黑" panose="020B0503020204020204" pitchFamily="34" charset="-122"/>
                <a:ea typeface="微软雅黑" panose="020B0503020204020204" pitchFamily="34" charset="-122"/>
              </a:rPr>
              <a:t>3</a:t>
            </a:r>
            <a:r>
              <a:rPr lang="zh-CN" altLang="en-US" sz="1600" b="1" dirty="0">
                <a:latin typeface="微软雅黑" panose="020B0503020204020204" pitchFamily="34" charset="-122"/>
                <a:ea typeface="微软雅黑" panose="020B0503020204020204" pitchFamily="34" charset="-122"/>
              </a:rPr>
              <a:t>．人与社会</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真正意义的康复应包括医学的康复、教育的康复、职业的康复和社会的康复。人是社会之一员</a:t>
            </a:r>
            <a:r>
              <a:rPr lang="zh-CN" altLang="en-US" sz="1600" dirty="0" smtClean="0">
                <a:latin typeface="微软雅黑" panose="020B0503020204020204" pitchFamily="34" charset="-122"/>
                <a:ea typeface="微软雅黑" panose="020B0503020204020204" pitchFamily="34" charset="-122"/>
              </a:rPr>
              <a:t>，随时</a:t>
            </a:r>
            <a:r>
              <a:rPr lang="zh-CN" altLang="en-US" sz="1600" dirty="0">
                <a:latin typeface="微软雅黑" panose="020B0503020204020204" pitchFamily="34" charset="-122"/>
                <a:ea typeface="微软雅黑" panose="020B0503020204020204" pitchFamily="34" charset="-122"/>
              </a:rPr>
              <a:t>会因社会地位、经济、文化、职业、人际关系、社会风俗、爱好、学习、工作等的变化使</a:t>
            </a:r>
            <a:r>
              <a:rPr lang="zh-CN" altLang="en-US" sz="1600" dirty="0" smtClean="0">
                <a:latin typeface="微软雅黑" panose="020B0503020204020204" pitchFamily="34" charset="-122"/>
                <a:ea typeface="微软雅黑" panose="020B0503020204020204" pitchFamily="34" charset="-122"/>
              </a:rPr>
              <a:t>身心受到</a:t>
            </a:r>
            <a:r>
              <a:rPr lang="zh-CN" altLang="en-US" sz="1600" dirty="0">
                <a:latin typeface="微软雅黑" panose="020B0503020204020204" pitchFamily="34" charset="-122"/>
                <a:ea typeface="微软雅黑" panose="020B0503020204020204" pitchFamily="34" charset="-122"/>
              </a:rPr>
              <a:t>影响，从而发生伤、病、残。而这些变化同时也是影响康复治疗效果的客观因素。人与社会</a:t>
            </a:r>
            <a:r>
              <a:rPr lang="zh-CN" altLang="en-US" sz="1600" dirty="0" smtClean="0">
                <a:latin typeface="微软雅黑" panose="020B0503020204020204" pitchFamily="34" charset="-122"/>
                <a:ea typeface="微软雅黑" panose="020B0503020204020204" pitchFamily="34" charset="-122"/>
              </a:rPr>
              <a:t>的关系</a:t>
            </a:r>
            <a:r>
              <a:rPr lang="zh-CN" altLang="en-US" sz="1600" dirty="0">
                <a:latin typeface="微软雅黑" panose="020B0503020204020204" pitchFamily="34" charset="-122"/>
                <a:ea typeface="微软雅黑" panose="020B0503020204020204" pitchFamily="34" charset="-122"/>
              </a:rPr>
              <a:t>中发生的问题，是康复工作中必须要努力解决的问题。若此问题不能在真正意义上解决，将</a:t>
            </a:r>
            <a:r>
              <a:rPr lang="zh-CN" altLang="en-US" sz="1600" dirty="0" smtClean="0">
                <a:latin typeface="微软雅黑" panose="020B0503020204020204" pitchFamily="34" charset="-122"/>
                <a:ea typeface="微软雅黑" panose="020B0503020204020204" pitchFamily="34" charset="-122"/>
              </a:rPr>
              <a:t>对真正</a:t>
            </a:r>
            <a:r>
              <a:rPr lang="zh-CN" altLang="en-US" sz="1600" dirty="0">
                <a:latin typeface="微软雅黑" panose="020B0503020204020204" pitchFamily="34" charset="-122"/>
                <a:ea typeface="微软雅黑" panose="020B0503020204020204" pitchFamily="34" charset="-122"/>
              </a:rPr>
              <a:t>意义上的康复产生巨大的影响。世界卫生组织（</a:t>
            </a:r>
            <a:r>
              <a:rPr lang="en-US" altLang="zh-CN" sz="1600" dirty="0">
                <a:latin typeface="微软雅黑" panose="020B0503020204020204" pitchFamily="34" charset="-122"/>
                <a:ea typeface="微软雅黑" panose="020B0503020204020204" pitchFamily="34" charset="-122"/>
              </a:rPr>
              <a:t>WHO</a:t>
            </a:r>
            <a:r>
              <a:rPr lang="zh-CN" altLang="en-US" sz="1600" dirty="0">
                <a:latin typeface="微软雅黑" panose="020B0503020204020204" pitchFamily="34" charset="-122"/>
                <a:ea typeface="微软雅黑" panose="020B0503020204020204" pitchFamily="34" charset="-122"/>
              </a:rPr>
              <a:t>）医疗康复专家委员会</a:t>
            </a:r>
            <a:r>
              <a:rPr lang="en-US" altLang="zh-CN" sz="1600" dirty="0">
                <a:latin typeface="微软雅黑" panose="020B0503020204020204" pitchFamily="34" charset="-122"/>
                <a:ea typeface="微软雅黑" panose="020B0503020204020204" pitchFamily="34" charset="-122"/>
              </a:rPr>
              <a:t>1981 </a:t>
            </a:r>
            <a:r>
              <a:rPr lang="zh-CN" altLang="en-US" sz="1600" dirty="0">
                <a:latin typeface="微软雅黑" panose="020B0503020204020204" pitchFamily="34" charset="-122"/>
                <a:ea typeface="微软雅黑" panose="020B0503020204020204" pitchFamily="34" charset="-122"/>
              </a:rPr>
              <a:t>年对康复</a:t>
            </a:r>
            <a:r>
              <a:rPr lang="zh-CN" altLang="en-US" sz="1600" dirty="0" smtClean="0">
                <a:latin typeface="微软雅黑" panose="020B0503020204020204" pitchFamily="34" charset="-122"/>
                <a:ea typeface="微软雅黑" panose="020B0503020204020204" pitchFamily="34" charset="-122"/>
              </a:rPr>
              <a:t>的定义</a:t>
            </a:r>
            <a:r>
              <a:rPr lang="zh-CN" altLang="en-US" sz="1600" dirty="0">
                <a:latin typeface="微软雅黑" panose="020B0503020204020204" pitchFamily="34" charset="-122"/>
                <a:ea typeface="微软雅黑" panose="020B0503020204020204" pitchFamily="34" charset="-122"/>
              </a:rPr>
              <a:t>做出的补充说明中明确阐述：“康复不仅是指训练残障人使其适应周围的环境，而且也指</a:t>
            </a:r>
            <a:r>
              <a:rPr lang="zh-CN" altLang="en-US" sz="1600" dirty="0" smtClean="0">
                <a:latin typeface="微软雅黑" panose="020B0503020204020204" pitchFamily="34" charset="-122"/>
                <a:ea typeface="微软雅黑" panose="020B0503020204020204" pitchFamily="34" charset="-122"/>
              </a:rPr>
              <a:t>调整残</a:t>
            </a:r>
            <a:r>
              <a:rPr lang="zh-CN" altLang="en-US" sz="1600" dirty="0">
                <a:latin typeface="微软雅黑" panose="020B0503020204020204" pitchFamily="34" charset="-122"/>
                <a:ea typeface="微软雅黑" panose="020B0503020204020204" pitchFamily="34" charset="-122"/>
              </a:rPr>
              <a:t>障人周围的环境和社会条件，以利于他们重返社会。”由此可见人与社会的关系在康复医学中</a:t>
            </a:r>
            <a:r>
              <a:rPr lang="zh-CN" altLang="en-US" sz="1600" dirty="0" smtClean="0">
                <a:latin typeface="微软雅黑" panose="020B0503020204020204" pitchFamily="34" charset="-122"/>
                <a:ea typeface="微软雅黑" panose="020B0503020204020204" pitchFamily="34" charset="-122"/>
              </a:rPr>
              <a:t>的地位</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二、中医康复保健的特点</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1938992"/>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（二）辨证论治</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辨证就是辨认和识别证候。证候，是根据中医理论，对人体病因、病位、疾病性质及邪正</a:t>
            </a:r>
            <a:r>
              <a:rPr lang="zh-CN" altLang="en-US" sz="1600" dirty="0" smtClean="0">
                <a:latin typeface="微软雅黑" panose="020B0503020204020204" pitchFamily="34" charset="-122"/>
                <a:ea typeface="微软雅黑" panose="020B0503020204020204" pitchFamily="34" charset="-122"/>
              </a:rPr>
              <a:t>双方</a:t>
            </a:r>
            <a:r>
              <a:rPr lang="zh-CN" altLang="en-US" sz="1600" dirty="0">
                <a:latin typeface="微软雅黑" panose="020B0503020204020204" pitchFamily="34" charset="-122"/>
                <a:ea typeface="微软雅黑" panose="020B0503020204020204" pitchFamily="34" charset="-122"/>
              </a:rPr>
              <a:t>力量对比的基本概括。辨证论治是根据不同证候采用不同的治疗方法。辨证的方法有病因辨证</a:t>
            </a:r>
            <a:r>
              <a:rPr lang="zh-CN" altLang="en-US" sz="1600" dirty="0" smtClean="0">
                <a:latin typeface="微软雅黑" panose="020B0503020204020204" pitchFamily="34" charset="-122"/>
                <a:ea typeface="微软雅黑" panose="020B0503020204020204" pitchFamily="34" charset="-122"/>
              </a:rPr>
              <a:t>、六经</a:t>
            </a:r>
            <a:r>
              <a:rPr lang="zh-CN" altLang="en-US" sz="1600" dirty="0">
                <a:latin typeface="微软雅黑" panose="020B0503020204020204" pitchFamily="34" charset="-122"/>
                <a:ea typeface="微软雅黑" panose="020B0503020204020204" pitchFamily="34" charset="-122"/>
              </a:rPr>
              <a:t>辨证、卫气营血辨证、三焦辨证、脏腑辨证、气血津液辨证、经络辨证等。在中医康复</a:t>
            </a:r>
            <a:r>
              <a:rPr lang="zh-CN" altLang="en-US" sz="1600" dirty="0" smtClean="0">
                <a:latin typeface="微软雅黑" panose="020B0503020204020204" pitchFamily="34" charset="-122"/>
                <a:ea typeface="微软雅黑" panose="020B0503020204020204" pitchFamily="34" charset="-122"/>
              </a:rPr>
              <a:t>保健临床</a:t>
            </a:r>
            <a:r>
              <a:rPr lang="zh-CN" altLang="en-US" sz="1600" dirty="0">
                <a:latin typeface="微软雅黑" panose="020B0503020204020204" pitchFamily="34" charset="-122"/>
                <a:ea typeface="微软雅黑" panose="020B0503020204020204" pitchFamily="34" charset="-122"/>
              </a:rPr>
              <a:t>过程中，辨证论治始终是重要的指导原则。</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二、中医康复保健的特点</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2308324"/>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（三）因人、因时、因地制宜</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因人、因时、因地制宜，是指防治疾病要根据季节、地区，以及人体的体质、性别、年龄等</a:t>
            </a:r>
            <a:r>
              <a:rPr lang="zh-CN" altLang="en-US" sz="1600" dirty="0" smtClean="0">
                <a:latin typeface="微软雅黑" panose="020B0503020204020204" pitchFamily="34" charset="-122"/>
                <a:ea typeface="微软雅黑" panose="020B0503020204020204" pitchFamily="34" charset="-122"/>
              </a:rPr>
              <a:t>不同</a:t>
            </a:r>
            <a:r>
              <a:rPr lang="zh-CN" altLang="en-US" sz="1600" dirty="0">
                <a:latin typeface="微软雅黑" panose="020B0503020204020204" pitchFamily="34" charset="-122"/>
                <a:ea typeface="微软雅黑" panose="020B0503020204020204" pitchFamily="34" charset="-122"/>
              </a:rPr>
              <a:t>而制定适宜的治疗方法。由于疾病的发生、发展与转归受多方面因素的影响，如时令气候、</a:t>
            </a:r>
            <a:r>
              <a:rPr lang="zh-CN" altLang="en-US" sz="1600" dirty="0" smtClean="0">
                <a:latin typeface="微软雅黑" panose="020B0503020204020204" pitchFamily="34" charset="-122"/>
                <a:ea typeface="微软雅黑" panose="020B0503020204020204" pitchFamily="34" charset="-122"/>
              </a:rPr>
              <a:t>地理环境</a:t>
            </a:r>
            <a:r>
              <a:rPr lang="zh-CN" altLang="en-US" sz="1600" dirty="0">
                <a:latin typeface="微软雅黑" panose="020B0503020204020204" pitchFamily="34" charset="-122"/>
                <a:ea typeface="微软雅黑" panose="020B0503020204020204" pitchFamily="34" charset="-122"/>
              </a:rPr>
              <a:t>等，尤其是个体的体质因素对疾病的影响更大，因此在治疗疾病时．必须把这些方面的因素</a:t>
            </a:r>
            <a:r>
              <a:rPr lang="zh-CN" altLang="en-US" sz="1600" dirty="0" smtClean="0">
                <a:latin typeface="微软雅黑" panose="020B0503020204020204" pitchFamily="34" charset="-122"/>
                <a:ea typeface="微软雅黑" panose="020B0503020204020204" pitchFamily="34" charset="-122"/>
              </a:rPr>
              <a:t>考虑</a:t>
            </a:r>
            <a:r>
              <a:rPr lang="zh-CN" altLang="en-US" sz="1600" dirty="0">
                <a:latin typeface="微软雅黑" panose="020B0503020204020204" pitchFamily="34" charset="-122"/>
                <a:ea typeface="微软雅黑" panose="020B0503020204020204" pitchFamily="34" charset="-122"/>
              </a:rPr>
              <a:t>进去，对具体情况做具体分析，区别对待，以制定出适宜的治疗方法。</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二、中医康复保健的特点</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2677656"/>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（四）杂合以治</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“杂合以治”是以中医辨证论治为基础，针对不同的病情，采取综合性的康复治疗手段</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smtClean="0">
                <a:latin typeface="微软雅黑" panose="020B0503020204020204" pitchFamily="34" charset="-122"/>
                <a:ea typeface="微软雅黑" panose="020B0503020204020204" pitchFamily="34" charset="-122"/>
              </a:rPr>
              <a:t>随着</a:t>
            </a:r>
            <a:r>
              <a:rPr lang="zh-CN" altLang="en-US" sz="1600" dirty="0">
                <a:latin typeface="微软雅黑" panose="020B0503020204020204" pitchFamily="34" charset="-122"/>
                <a:ea typeface="微软雅黑" panose="020B0503020204020204" pitchFamily="34" charset="-122"/>
              </a:rPr>
              <a:t>医疗事业的进步，人的平均寿命不断延长，由慢性病、老年病等导致的功能障碍逐年增加。因此</a:t>
            </a:r>
            <a:r>
              <a:rPr lang="zh-CN" altLang="en-US" sz="1600" dirty="0" smtClean="0">
                <a:latin typeface="微软雅黑" panose="020B0503020204020204" pitchFamily="34" charset="-122"/>
                <a:ea typeface="微软雅黑" panose="020B0503020204020204" pitchFamily="34" charset="-122"/>
              </a:rPr>
              <a:t>，康复医学</a:t>
            </a:r>
            <a:r>
              <a:rPr lang="zh-CN" altLang="en-US" sz="1600" dirty="0">
                <a:latin typeface="微软雅黑" panose="020B0503020204020204" pitchFamily="34" charset="-122"/>
                <a:ea typeface="微软雅黑" panose="020B0503020204020204" pitchFamily="34" charset="-122"/>
              </a:rPr>
              <a:t>的治疗对象也不断发生变化，越来越趋于慢性化、老年化，病情也趋于多样化、复杂化</a:t>
            </a:r>
            <a:r>
              <a:rPr lang="zh-CN" altLang="en-US" sz="1600" dirty="0" smtClean="0">
                <a:latin typeface="微软雅黑" panose="020B0503020204020204" pitchFamily="34" charset="-122"/>
                <a:ea typeface="微软雅黑" panose="020B0503020204020204" pitchFamily="34" charset="-122"/>
              </a:rPr>
              <a:t>，常常</a:t>
            </a:r>
            <a:r>
              <a:rPr lang="zh-CN" altLang="en-US" sz="1600" dirty="0">
                <a:latin typeface="微软雅黑" panose="020B0503020204020204" pitchFamily="34" charset="-122"/>
                <a:ea typeface="微软雅黑" panose="020B0503020204020204" pitchFamily="34" charset="-122"/>
              </a:rPr>
              <a:t>表现为多因素致病、多病理改变、多层次受累、多功能障碍，因而越来越显示出中医</a:t>
            </a:r>
            <a:r>
              <a:rPr lang="zh-CN" altLang="en-US" sz="1600" dirty="0" smtClean="0">
                <a:latin typeface="微软雅黑" panose="020B0503020204020204" pitchFamily="34" charset="-122"/>
                <a:ea typeface="微软雅黑" panose="020B0503020204020204" pitchFamily="34" charset="-122"/>
              </a:rPr>
              <a:t>“杂合以治”的</a:t>
            </a:r>
            <a:r>
              <a:rPr lang="zh-CN" altLang="en-US" sz="1600" dirty="0">
                <a:latin typeface="微软雅黑" panose="020B0503020204020204" pitchFamily="34" charset="-122"/>
                <a:ea typeface="微软雅黑" panose="020B0503020204020204" pitchFamily="34" charset="-122"/>
              </a:rPr>
              <a:t>优势。</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二、中医康复保健的特点</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3046988"/>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（五）未病先防、既病防变</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“治未病”包括“未病先防”和“既病防变”。在用于指导康复预防时，“未病先防”可</a:t>
            </a:r>
            <a:r>
              <a:rPr lang="zh-CN" altLang="en-US" sz="1600" dirty="0" smtClean="0">
                <a:latin typeface="微软雅黑" panose="020B0503020204020204" pitchFamily="34" charset="-122"/>
                <a:ea typeface="微软雅黑" panose="020B0503020204020204" pitchFamily="34" charset="-122"/>
              </a:rPr>
              <a:t>预防疾病</a:t>
            </a:r>
            <a:r>
              <a:rPr lang="zh-CN" altLang="en-US" sz="1600" dirty="0">
                <a:latin typeface="微软雅黑" panose="020B0503020204020204" pitchFamily="34" charset="-122"/>
                <a:ea typeface="微软雅黑" panose="020B0503020204020204" pitchFamily="34" charset="-122"/>
              </a:rPr>
              <a:t>的发生，如</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素问</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四气调神大论</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载：“是故圣人不治已病治未病，不治已乱治未乱，此</a:t>
            </a:r>
            <a:r>
              <a:rPr lang="zh-CN" altLang="en-US" sz="1600" dirty="0" smtClean="0">
                <a:latin typeface="微软雅黑" panose="020B0503020204020204" pitchFamily="34" charset="-122"/>
                <a:ea typeface="微软雅黑" panose="020B0503020204020204" pitchFamily="34" charset="-122"/>
              </a:rPr>
              <a:t>之谓</a:t>
            </a:r>
            <a:r>
              <a:rPr lang="zh-CN" altLang="en-US" sz="1600" dirty="0">
                <a:latin typeface="微软雅黑" panose="020B0503020204020204" pitchFamily="34" charset="-122"/>
                <a:ea typeface="微软雅黑" panose="020B0503020204020204" pitchFamily="34" charset="-122"/>
              </a:rPr>
              <a:t>也。”“既病防变”即指通过早期康复诊断和康复治疗，从而防止疾病的恶化和致残</a:t>
            </a:r>
            <a:r>
              <a:rPr lang="zh-CN" altLang="en-US" sz="1600" dirty="0" smtClean="0">
                <a:latin typeface="微软雅黑" panose="020B0503020204020204" pitchFamily="34" charset="-122"/>
                <a:ea typeface="微软雅黑" panose="020B0503020204020204" pitchFamily="34" charset="-122"/>
              </a:rPr>
              <a:t>。总之</a:t>
            </a:r>
            <a:r>
              <a:rPr lang="zh-CN" altLang="en-US" sz="1600" dirty="0">
                <a:latin typeface="微软雅黑" panose="020B0503020204020204" pitchFamily="34" charset="-122"/>
                <a:ea typeface="微软雅黑" panose="020B0503020204020204" pitchFamily="34" charset="-122"/>
              </a:rPr>
              <a:t>，防重于治。未病之前，要采取一定的措施，防止病残的发生；已病之后，要早期诊断、</a:t>
            </a:r>
            <a:endParaRPr lang="zh-CN" altLang="en-US" sz="1600"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早期治疗，以防止疾病的恶化、蔓延和再次发生。这一“未病先防、既病防变”的学术思想在</a:t>
            </a:r>
            <a:r>
              <a:rPr lang="zh-CN" altLang="en-US" sz="1600" dirty="0" smtClean="0">
                <a:latin typeface="微软雅黑" panose="020B0503020204020204" pitchFamily="34" charset="-122"/>
                <a:ea typeface="微软雅黑" panose="020B0503020204020204" pitchFamily="34" charset="-122"/>
              </a:rPr>
              <a:t>未来康复</a:t>
            </a:r>
            <a:r>
              <a:rPr lang="zh-CN" altLang="en-US" sz="1600" dirty="0">
                <a:latin typeface="微软雅黑" panose="020B0503020204020204" pitchFamily="34" charset="-122"/>
                <a:ea typeface="微软雅黑" panose="020B0503020204020204" pitchFamily="34" charset="-122"/>
              </a:rPr>
              <a:t>保健中将会发挥巨大的作用。</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三、中医康复保健的应用</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3785652"/>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（一）残障者</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残障是指由各种原因造成的身体结构或功能不同程度的丧失，造成生理上或心理上的缺陷，</a:t>
            </a:r>
            <a:r>
              <a:rPr lang="zh-CN" altLang="en-US" sz="1600" dirty="0" smtClean="0">
                <a:latin typeface="微软雅黑" panose="020B0503020204020204" pitchFamily="34" charset="-122"/>
                <a:ea typeface="微软雅黑" panose="020B0503020204020204" pitchFamily="34" charset="-122"/>
              </a:rPr>
              <a:t>从而</a:t>
            </a:r>
            <a:r>
              <a:rPr lang="zh-CN" altLang="en-US" sz="1600" dirty="0">
                <a:latin typeface="微软雅黑" panose="020B0503020204020204" pitchFamily="34" charset="-122"/>
                <a:ea typeface="微软雅黑" panose="020B0503020204020204" pitchFamily="34" charset="-122"/>
              </a:rPr>
              <a:t>不同程度地丧失生活自理、学习、工作和社会活动能力的一种状态。这种状态大多数是经充分</a:t>
            </a:r>
            <a:r>
              <a:rPr lang="zh-CN" altLang="en-US" sz="1600" dirty="0" smtClean="0">
                <a:latin typeface="微软雅黑" panose="020B0503020204020204" pitchFamily="34" charset="-122"/>
                <a:ea typeface="微软雅黑" panose="020B0503020204020204" pitchFamily="34" charset="-122"/>
              </a:rPr>
              <a:t>和合理</a:t>
            </a:r>
            <a:r>
              <a:rPr lang="zh-CN" altLang="en-US" sz="1600" dirty="0">
                <a:latin typeface="微软雅黑" panose="020B0503020204020204" pitchFamily="34" charset="-122"/>
                <a:ea typeface="微软雅黑" panose="020B0503020204020204" pitchFamily="34" charset="-122"/>
              </a:rPr>
              <a:t>的临床医学治疗，但仍然不能有效地克服而长期、持续或永久地存在</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残障者是指心理、生理、人体结构上，某种组织、功能丧失或者不正常，使得部分或全部</a:t>
            </a:r>
            <a:r>
              <a:rPr lang="zh-CN" altLang="en-US" sz="1600" dirty="0" smtClean="0">
                <a:latin typeface="微软雅黑" panose="020B0503020204020204" pitchFamily="34" charset="-122"/>
                <a:ea typeface="微软雅黑" panose="020B0503020204020204" pitchFamily="34" charset="-122"/>
              </a:rPr>
              <a:t>失去以</a:t>
            </a:r>
            <a:r>
              <a:rPr lang="zh-CN" altLang="en-US" sz="1600" dirty="0">
                <a:latin typeface="微软雅黑" panose="020B0503020204020204" pitchFamily="34" charset="-122"/>
                <a:ea typeface="微软雅黑" panose="020B0503020204020204" pitchFamily="34" charset="-122"/>
              </a:rPr>
              <a:t>正常方式发挥个人或社会生活能力的人。多因先天或后天因素所致身心功能缺陷，包括由于</a:t>
            </a:r>
            <a:r>
              <a:rPr lang="zh-CN" altLang="en-US" sz="1600" dirty="0" smtClean="0">
                <a:latin typeface="微软雅黑" panose="020B0503020204020204" pitchFamily="34" charset="-122"/>
                <a:ea typeface="微软雅黑" panose="020B0503020204020204" pitchFamily="34" charset="-122"/>
              </a:rPr>
              <a:t>损伤所</a:t>
            </a:r>
            <a:r>
              <a:rPr lang="zh-CN" altLang="en-US" sz="1600" dirty="0">
                <a:latin typeface="微软雅黑" panose="020B0503020204020204" pitchFamily="34" charset="-122"/>
                <a:ea typeface="微软雅黑" panose="020B0503020204020204" pitchFamily="34" charset="-122"/>
              </a:rPr>
              <a:t>致的伤残者，由疾病所致的病残者及先天发育障碍和异常的先天性残障者，如视力残障、听力残障</a:t>
            </a:r>
            <a:r>
              <a:rPr lang="zh-CN" altLang="en-US" sz="1600" dirty="0" smtClean="0">
                <a:latin typeface="微软雅黑" panose="020B0503020204020204" pitchFamily="34" charset="-122"/>
                <a:ea typeface="微软雅黑" panose="020B0503020204020204" pitchFamily="34" charset="-122"/>
              </a:rPr>
              <a:t>、语言</a:t>
            </a:r>
            <a:r>
              <a:rPr lang="zh-CN" altLang="en-US" sz="1600" dirty="0">
                <a:latin typeface="微软雅黑" panose="020B0503020204020204" pitchFamily="34" charset="-122"/>
                <a:ea typeface="微软雅黑" panose="020B0503020204020204" pitchFamily="34" charset="-122"/>
              </a:rPr>
              <a:t>残障、肢体残障、智力残障、精神残障、内脏残障、多重残障和其他残障。</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三、中医康复保健的应用</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3416320"/>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（二）老年病患者</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老年人是一个多病、多功能障碍、多残障的群体，他们对预防、保健、医疗、康复需求极大。</a:t>
            </a:r>
            <a:endParaRPr lang="zh-CN" altLang="en-US" sz="1600"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随着我国经济的发展、医学的进步和生活水平的提高，老年人在社会中所占比例日渐增高，</a:t>
            </a:r>
            <a:r>
              <a:rPr lang="zh-CN" altLang="en-US" sz="1600" dirty="0" smtClean="0">
                <a:latin typeface="微软雅黑" panose="020B0503020204020204" pitchFamily="34" charset="-122"/>
                <a:ea typeface="微软雅黑" panose="020B0503020204020204" pitchFamily="34" charset="-122"/>
              </a:rPr>
              <a:t>老龄化</a:t>
            </a:r>
            <a:r>
              <a:rPr lang="zh-CN" altLang="en-US" sz="1600" dirty="0">
                <a:latin typeface="微软雅黑" panose="020B0503020204020204" pitchFamily="34" charset="-122"/>
                <a:ea typeface="微软雅黑" panose="020B0503020204020204" pitchFamily="34" charset="-122"/>
              </a:rPr>
              <a:t>已成当前社会的主要问题</a:t>
            </a:r>
            <a:r>
              <a:rPr lang="zh-CN" altLang="en-US" sz="1600" dirty="0" smtClean="0">
                <a:latin typeface="微软雅黑" panose="020B0503020204020204" pitchFamily="34" charset="-122"/>
                <a:ea typeface="微软雅黑" panose="020B0503020204020204" pitchFamily="34" charset="-122"/>
              </a:rPr>
              <a:t>。老年</a:t>
            </a:r>
            <a:r>
              <a:rPr lang="zh-CN" altLang="en-US" sz="1600" dirty="0">
                <a:latin typeface="微软雅黑" panose="020B0503020204020204" pitchFamily="34" charset="-122"/>
                <a:ea typeface="微软雅黑" panose="020B0503020204020204" pitchFamily="34" charset="-122"/>
              </a:rPr>
              <a:t>慢性病症多因调摄失宜，元气衰退，形神皆虚，气血不足</a:t>
            </a:r>
            <a:r>
              <a:rPr lang="zh-CN" altLang="en-US" sz="1600" dirty="0" smtClean="0">
                <a:latin typeface="微软雅黑" panose="020B0503020204020204" pitchFamily="34" charset="-122"/>
                <a:ea typeface="微软雅黑" panose="020B0503020204020204" pitchFamily="34" charset="-122"/>
              </a:rPr>
              <a:t>，五脏</a:t>
            </a:r>
            <a:r>
              <a:rPr lang="zh-CN" altLang="en-US" sz="1600" dirty="0">
                <a:latin typeface="微软雅黑" panose="020B0503020204020204" pitchFamily="34" charset="-122"/>
                <a:ea typeface="微软雅黑" panose="020B0503020204020204" pitchFamily="34" charset="-122"/>
              </a:rPr>
              <a:t>亏损，故抗病能力和自我调节能力以及适应外界环境的能力下降，容易患病。这类疾病多在</a:t>
            </a:r>
            <a:r>
              <a:rPr lang="zh-CN" altLang="en-US" sz="1600" dirty="0" smtClean="0">
                <a:latin typeface="微软雅黑" panose="020B0503020204020204" pitchFamily="34" charset="-122"/>
                <a:ea typeface="微软雅黑" panose="020B0503020204020204" pitchFamily="34" charset="-122"/>
              </a:rPr>
              <a:t>慢性</a:t>
            </a:r>
            <a:r>
              <a:rPr lang="zh-CN" altLang="en-US" sz="1600" dirty="0">
                <a:latin typeface="微软雅黑" panose="020B0503020204020204" pitchFamily="34" charset="-122"/>
                <a:ea typeface="微软雅黑" panose="020B0503020204020204" pitchFamily="34" charset="-122"/>
              </a:rPr>
              <a:t>衰老的基础上发生，一旦患病，脏腑功能难以康复。因此，老年病症侧重使用调养的康复保健措施</a:t>
            </a:r>
            <a:r>
              <a:rPr lang="zh-CN" altLang="en-US" sz="1600" dirty="0" smtClean="0">
                <a:latin typeface="微软雅黑" panose="020B0503020204020204" pitchFamily="34" charset="-122"/>
                <a:ea typeface="微软雅黑" panose="020B0503020204020204" pitchFamily="34" charset="-122"/>
              </a:rPr>
              <a:t>，若使</a:t>
            </a:r>
            <a:r>
              <a:rPr lang="zh-CN" altLang="en-US" sz="1600" dirty="0">
                <a:latin typeface="微软雅黑" panose="020B0503020204020204" pitchFamily="34" charset="-122"/>
                <a:ea typeface="微软雅黑" panose="020B0503020204020204" pitchFamily="34" charset="-122"/>
              </a:rPr>
              <a:t>用康复保健方法，也要选择既能治又能养的一类康复保健措施，更需要摄养于无疾之先</a:t>
            </a:r>
            <a:r>
              <a:rPr lang="zh-CN" altLang="en-US" sz="1600" dirty="0" smtClean="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三、中医康复保健的应用</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3046988"/>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（三）慢性病患者</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慢性病是指临床各科中的慢性疑难痼疾，此类病证往往病机复杂，身心受损，正气难复，故</a:t>
            </a:r>
            <a:r>
              <a:rPr lang="zh-CN" altLang="en-US" sz="1600" dirty="0" smtClean="0">
                <a:latin typeface="微软雅黑" panose="020B0503020204020204" pitchFamily="34" charset="-122"/>
                <a:ea typeface="微软雅黑" panose="020B0503020204020204" pitchFamily="34" charset="-122"/>
              </a:rPr>
              <a:t>病多</a:t>
            </a:r>
            <a:r>
              <a:rPr lang="zh-CN" altLang="en-US" sz="1600" dirty="0">
                <a:latin typeface="微软雅黑" panose="020B0503020204020204" pitchFamily="34" charset="-122"/>
                <a:ea typeface="微软雅黑" panose="020B0503020204020204" pitchFamily="34" charset="-122"/>
              </a:rPr>
              <a:t>迁延不愈，若局限于临床常规或单一的药物治疗，实难收效</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smtClean="0">
                <a:latin typeface="微软雅黑" panose="020B0503020204020204" pitchFamily="34" charset="-122"/>
                <a:ea typeface="微软雅黑" panose="020B0503020204020204" pitchFamily="34" charset="-122"/>
              </a:rPr>
              <a:t>正如</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医学源流论</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汤药不足尽</a:t>
            </a:r>
            <a:r>
              <a:rPr lang="zh-CN" altLang="en-US" sz="1600" dirty="0" smtClean="0">
                <a:latin typeface="微软雅黑" panose="020B0503020204020204" pitchFamily="34" charset="-122"/>
                <a:ea typeface="微软雅黑" panose="020B0503020204020204" pitchFamily="34" charset="-122"/>
              </a:rPr>
              <a:t>病论</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所云：“今之医者，只以一煎方为治，唯病后调理则用滋补丸散，尽废圣人良法。即使用药不误</a:t>
            </a:r>
            <a:r>
              <a:rPr lang="zh-CN" altLang="en-US" sz="1600" dirty="0" smtClean="0">
                <a:latin typeface="微软雅黑" panose="020B0503020204020204" pitchFamily="34" charset="-122"/>
                <a:ea typeface="微软雅黑" panose="020B0503020204020204" pitchFamily="34" charset="-122"/>
              </a:rPr>
              <a:t>，而</a:t>
            </a:r>
            <a:r>
              <a:rPr lang="zh-CN" altLang="en-US" sz="1600" dirty="0">
                <a:latin typeface="微软雅黑" panose="020B0503020204020204" pitchFamily="34" charset="-122"/>
                <a:ea typeface="微软雅黑" panose="020B0503020204020204" pitchFamily="34" charset="-122"/>
              </a:rPr>
              <a:t>与病不相入，则终难取效。”所以应本着因时、因地、因人、因病制宜的原则，依据中医理论</a:t>
            </a:r>
            <a:r>
              <a:rPr lang="zh-CN" altLang="en-US" sz="1600" dirty="0" smtClean="0">
                <a:latin typeface="微软雅黑" panose="020B0503020204020204" pitchFamily="34" charset="-122"/>
                <a:ea typeface="微软雅黑" panose="020B0503020204020204" pitchFamily="34" charset="-122"/>
              </a:rPr>
              <a:t>准确</a:t>
            </a:r>
            <a:r>
              <a:rPr lang="zh-CN" altLang="en-US" sz="1600" dirty="0">
                <a:latin typeface="微软雅黑" panose="020B0503020204020204" pitchFamily="34" charset="-122"/>
                <a:ea typeface="微软雅黑" panose="020B0503020204020204" pitchFamily="34" charset="-122"/>
              </a:rPr>
              <a:t>辨证、分清主次、选择针对性强的方法，多种康复保健方法优化组合，即“杂合以治”，充分</a:t>
            </a:r>
            <a:r>
              <a:rPr lang="zh-CN" altLang="en-US" sz="1600" dirty="0" smtClean="0">
                <a:latin typeface="微软雅黑" panose="020B0503020204020204" pitchFamily="34" charset="-122"/>
                <a:ea typeface="微软雅黑" panose="020B0503020204020204" pitchFamily="34" charset="-122"/>
              </a:rPr>
              <a:t>发挥</a:t>
            </a:r>
            <a:r>
              <a:rPr lang="zh-CN" altLang="en-US" sz="1600" dirty="0">
                <a:latin typeface="微软雅黑" panose="020B0503020204020204" pitchFamily="34" charset="-122"/>
                <a:ea typeface="微软雅黑" panose="020B0503020204020204" pitchFamily="34" charset="-122"/>
              </a:rPr>
              <a:t>中医康复保健的优势，达到治愈慢性病的目的。</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1210588" cy="400110"/>
          </a:xfrm>
          <a:prstGeom prst="rect">
            <a:avLst/>
          </a:prstGeom>
          <a:noFill/>
        </p:spPr>
        <p:txBody>
          <a:bodyPr wrap="none" rtlCol="0">
            <a:spAutoFit/>
          </a:bodyPr>
          <a:lstStyle/>
          <a:p>
            <a:r>
              <a:rPr lang="zh-CN" altLang="en-US" sz="2000" b="1" dirty="0" smtClean="0">
                <a:solidFill>
                  <a:srgbClr val="2B835C"/>
                </a:solidFill>
                <a:latin typeface="微软雅黑" panose="020B0503020204020204" pitchFamily="34" charset="-122"/>
                <a:ea typeface="微软雅黑" panose="020B0503020204020204" pitchFamily="34" charset="-122"/>
              </a:rPr>
              <a:t>学习目标</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75556" y="880356"/>
            <a:ext cx="8136904" cy="2908489"/>
          </a:xfrm>
          <a:prstGeom prst="rect">
            <a:avLst/>
          </a:prstGeom>
          <a:noFill/>
        </p:spPr>
        <p:txBody>
          <a:bodyPr wrap="square" rtlCol="0">
            <a:spAutoFit/>
          </a:bodyPr>
          <a:lstStyle/>
          <a:p>
            <a:pPr marL="342900" indent="-342900">
              <a:lnSpc>
                <a:spcPct val="150000"/>
              </a:lnSpc>
              <a:buFont typeface="Wingdings" panose="05000000000000000000" pitchFamily="2" charset="2"/>
              <a:buChar char="u"/>
            </a:pPr>
            <a:r>
              <a:rPr lang="zh-CN" altLang="en-US" dirty="0">
                <a:latin typeface="微软雅黑" panose="020B0503020204020204" pitchFamily="34" charset="-122"/>
                <a:ea typeface="微软雅黑" panose="020B0503020204020204" pitchFamily="34" charset="-122"/>
              </a:rPr>
              <a:t>知识目标</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sz="1600" dirty="0">
                <a:latin typeface="微软雅黑" panose="020B0503020204020204" pitchFamily="34" charset="-122"/>
                <a:ea typeface="微软雅黑" panose="020B0503020204020204" pitchFamily="34" charset="-122"/>
              </a:rPr>
              <a:t>①掌握中医康复保健的概念。②熟悉中医康复保健的特点及应用</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a:lnSpc>
                <a:spcPct val="150000"/>
              </a:lnSpc>
            </a:pPr>
            <a:r>
              <a:rPr lang="zh-CN" altLang="en-US" sz="1600" dirty="0" smtClean="0">
                <a:latin typeface="微软雅黑" panose="020B0503020204020204" pitchFamily="34" charset="-122"/>
                <a:ea typeface="微软雅黑" panose="020B0503020204020204" pitchFamily="34" charset="-122"/>
              </a:rPr>
              <a:t>③</a:t>
            </a:r>
            <a:r>
              <a:rPr lang="zh-CN" altLang="en-US" sz="1600" dirty="0">
                <a:latin typeface="微软雅黑" panose="020B0503020204020204" pitchFamily="34" charset="-122"/>
                <a:ea typeface="微软雅黑" panose="020B0503020204020204" pitchFamily="34" charset="-122"/>
              </a:rPr>
              <a:t>了解中医康复保健的发展史</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u"/>
            </a:pPr>
            <a:r>
              <a:rPr lang="zh-CN" altLang="en-US" dirty="0">
                <a:latin typeface="微软雅黑" panose="020B0503020204020204" pitchFamily="34" charset="-122"/>
                <a:ea typeface="微软雅黑" panose="020B0503020204020204" pitchFamily="34" charset="-122"/>
              </a:rPr>
              <a:t>技能目标</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sz="1600" dirty="0">
                <a:latin typeface="微软雅黑" panose="020B0503020204020204" pitchFamily="34" charset="-122"/>
                <a:ea typeface="微软雅黑" panose="020B0503020204020204" pitchFamily="34" charset="-122"/>
              </a:rPr>
              <a:t>具备整体观念与辨证论治的康复保健思维</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u"/>
            </a:pPr>
            <a:r>
              <a:rPr lang="zh-CN" altLang="en-US" dirty="0">
                <a:latin typeface="微软雅黑" panose="020B0503020204020204" pitchFamily="34" charset="-122"/>
                <a:ea typeface="微软雅黑" panose="020B0503020204020204" pitchFamily="34" charset="-122"/>
              </a:rPr>
              <a:t>情感目标</a:t>
            </a:r>
            <a:endParaRPr lang="zh-CN" altLang="en-US" dirty="0">
              <a:latin typeface="微软雅黑" panose="020B0503020204020204" pitchFamily="34" charset="-122"/>
              <a:ea typeface="微软雅黑" panose="020B0503020204020204" pitchFamily="34" charset="-122"/>
            </a:endParaRPr>
          </a:p>
          <a:p>
            <a:pPr>
              <a:lnSpc>
                <a:spcPct val="150000"/>
              </a:lnSpc>
            </a:pPr>
            <a:r>
              <a:rPr lang="zh-CN" altLang="en-US" sz="1600" dirty="0">
                <a:latin typeface="微软雅黑" panose="020B0503020204020204" pitchFamily="34" charset="-122"/>
                <a:ea typeface="微软雅黑" panose="020B0503020204020204" pitchFamily="34" charset="-122"/>
              </a:rPr>
              <a:t>树立综合运用中医康复保健技术与方法帮助老年人进行康复保健的观念。</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三、中医康复保健的应用</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2308324"/>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（四）其他健康问题</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现代社会的发展已经使人们认识到，没有病不等于健康，亚健康状态、精神紧张、失眠、</a:t>
            </a:r>
            <a:r>
              <a:rPr lang="zh-CN" altLang="en-US" sz="1600" dirty="0" smtClean="0">
                <a:latin typeface="微软雅黑" panose="020B0503020204020204" pitchFamily="34" charset="-122"/>
                <a:ea typeface="微软雅黑" panose="020B0503020204020204" pitchFamily="34" charset="-122"/>
              </a:rPr>
              <a:t>慢性疼痛</a:t>
            </a:r>
            <a:r>
              <a:rPr lang="zh-CN" altLang="en-US" sz="1600" dirty="0">
                <a:latin typeface="微软雅黑" panose="020B0503020204020204" pitchFamily="34" charset="-122"/>
                <a:ea typeface="微软雅黑" panose="020B0503020204020204" pitchFamily="34" charset="-122"/>
              </a:rPr>
              <a:t>、肥胖、慢性疲劳等健康问题给现代的人们带来越来越多的困扰。这些问题多属主观感觉的不适</a:t>
            </a:r>
            <a:r>
              <a:rPr lang="zh-CN" altLang="en-US" sz="1600" dirty="0" smtClean="0">
                <a:latin typeface="微软雅黑" panose="020B0503020204020204" pitchFamily="34" charset="-122"/>
                <a:ea typeface="微软雅黑" panose="020B0503020204020204" pitchFamily="34" charset="-122"/>
              </a:rPr>
              <a:t>，而</a:t>
            </a:r>
            <a:r>
              <a:rPr lang="zh-CN" altLang="en-US" sz="1600" dirty="0">
                <a:latin typeface="微软雅黑" panose="020B0503020204020204" pitchFamily="34" charset="-122"/>
                <a:ea typeface="微软雅黑" panose="020B0503020204020204" pitchFamily="34" charset="-122"/>
              </a:rPr>
              <a:t>现代先进的诊断仪器却难以发现异常，因得不到及时的康复治疗而致使其进一步发展演变成疾病</a:t>
            </a:r>
            <a:r>
              <a:rPr lang="zh-CN" altLang="en-US" sz="1600" dirty="0" smtClean="0">
                <a:latin typeface="微软雅黑" panose="020B0503020204020204" pitchFamily="34" charset="-122"/>
                <a:ea typeface="微软雅黑" panose="020B0503020204020204" pitchFamily="34" charset="-122"/>
              </a:rPr>
              <a:t>。面对</a:t>
            </a:r>
            <a:r>
              <a:rPr lang="zh-CN" altLang="en-US" sz="1600" dirty="0">
                <a:latin typeface="微软雅黑" panose="020B0503020204020204" pitchFamily="34" charset="-122"/>
                <a:ea typeface="微软雅黑" panose="020B0503020204020204" pitchFamily="34" charset="-122"/>
              </a:rPr>
              <a:t>这类健康问题，中医康复保健有着广阔的应用前景。</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标题 11"/>
          <p:cNvSpPr>
            <a:spLocks noGrp="1" noChangeArrowheads="1"/>
          </p:cNvSpPr>
          <p:nvPr>
            <p:ph type="ctrTitle"/>
          </p:nvPr>
        </p:nvSpPr>
        <p:spPr>
          <a:xfrm>
            <a:off x="1600658" y="1168292"/>
            <a:ext cx="5617564" cy="3348864"/>
          </a:xfrm>
        </p:spPr>
        <p:txBody>
          <a:bodyPr anchor="t"/>
          <a:lstStyle/>
          <a:p>
            <a:pPr indent="457200" algn="l" eaLnBrk="1" hangingPunct="1">
              <a:lnSpc>
                <a:spcPct val="150000"/>
              </a:lnSpc>
            </a:pPr>
            <a:r>
              <a:rPr lang="en-US" altLang="zh-CN" sz="1500">
                <a:solidFill>
                  <a:srgbClr val="FF0000"/>
                </a:solidFill>
                <a:latin typeface="宋体" panose="02010600030101010101" pitchFamily="2" charset="-122"/>
                <a:ea typeface="宋体" panose="02010600030101010101" pitchFamily="2" charset="-122"/>
              </a:rPr>
              <a:t>ITS</a:t>
            </a:r>
            <a:r>
              <a:rPr lang="zh-CN" altLang="en-US" sz="1500">
                <a:solidFill>
                  <a:srgbClr val="FF0000"/>
                </a:solidFill>
                <a:latin typeface="宋体" panose="02010600030101010101" pitchFamily="2" charset="-122"/>
                <a:ea typeface="宋体" panose="02010600030101010101" pitchFamily="2" charset="-122"/>
              </a:rPr>
              <a:t>标准化</a:t>
            </a:r>
            <a:r>
              <a:rPr lang="zh-CN" altLang="en-US" sz="1500">
                <a:latin typeface="宋体" panose="02010600030101010101" pitchFamily="2" charset="-122"/>
                <a:ea typeface="宋体" panose="02010600030101010101" pitchFamily="2" charset="-122"/>
              </a:rPr>
              <a:t>是指一系列符合</a:t>
            </a:r>
            <a:r>
              <a:rPr lang="zh-CN" altLang="en-US" sz="1500">
                <a:solidFill>
                  <a:srgbClr val="FF0000"/>
                </a:solidFill>
                <a:latin typeface="宋体" panose="02010600030101010101" pitchFamily="2" charset="-122"/>
                <a:ea typeface="宋体" panose="02010600030101010101" pitchFamily="2" charset="-122"/>
              </a:rPr>
              <a:t>开放系统互联七层模型</a:t>
            </a:r>
            <a:r>
              <a:rPr lang="zh-CN" altLang="en-US" sz="1500">
                <a:latin typeface="宋体" panose="02010600030101010101" pitchFamily="2" charset="-122"/>
                <a:ea typeface="宋体" panose="02010600030101010101" pitchFamily="2" charset="-122"/>
              </a:rPr>
              <a:t>、交通领域的</a:t>
            </a:r>
            <a:r>
              <a:rPr lang="zh-CN" altLang="en-US" sz="1500">
                <a:solidFill>
                  <a:srgbClr val="FF0000"/>
                </a:solidFill>
                <a:latin typeface="宋体" panose="02010600030101010101" pitchFamily="2" charset="-122"/>
                <a:ea typeface="宋体" panose="02010600030101010101" pitchFamily="2" charset="-122"/>
              </a:rPr>
              <a:t>电子信息产品</a:t>
            </a:r>
            <a:r>
              <a:rPr lang="zh-CN" altLang="en-US" sz="1500">
                <a:latin typeface="宋体" panose="02010600030101010101" pitchFamily="2" charset="-122"/>
                <a:ea typeface="宋体" panose="02010600030101010101" pitchFamily="2" charset="-122"/>
              </a:rPr>
              <a:t>以及</a:t>
            </a:r>
            <a:r>
              <a:rPr lang="zh-CN" altLang="en-US" sz="1500">
                <a:solidFill>
                  <a:srgbClr val="FF0000"/>
                </a:solidFill>
                <a:latin typeface="宋体" panose="02010600030101010101" pitchFamily="2" charset="-122"/>
                <a:ea typeface="宋体" panose="02010600030101010101" pitchFamily="2" charset="-122"/>
              </a:rPr>
              <a:t>应用系统</a:t>
            </a:r>
            <a:r>
              <a:rPr lang="zh-CN" altLang="en-US" sz="1500">
                <a:latin typeface="宋体" panose="02010600030101010101" pitchFamily="2" charset="-122"/>
                <a:ea typeface="宋体" panose="02010600030101010101" pitchFamily="2" charset="-122"/>
              </a:rPr>
              <a:t>的开发与制造都</a:t>
            </a:r>
            <a:r>
              <a:rPr lang="zh-CN" altLang="en-US" sz="1500">
                <a:solidFill>
                  <a:srgbClr val="FF0000"/>
                </a:solidFill>
                <a:latin typeface="宋体" panose="02010600030101010101" pitchFamily="2" charset="-122"/>
                <a:ea typeface="宋体" panose="02010600030101010101" pitchFamily="2" charset="-122"/>
              </a:rPr>
              <a:t>必须遵循</a:t>
            </a:r>
            <a:r>
              <a:rPr lang="zh-CN" altLang="en-US" sz="1500">
                <a:latin typeface="宋体" panose="02010600030101010101" pitchFamily="2" charset="-122"/>
                <a:ea typeface="宋体" panose="02010600030101010101" pitchFamily="2" charset="-122"/>
              </a:rPr>
              <a:t>的国际、国家</a:t>
            </a:r>
            <a:r>
              <a:rPr lang="zh-CN" altLang="en-US" sz="1500">
                <a:solidFill>
                  <a:srgbClr val="FF0000"/>
                </a:solidFill>
                <a:latin typeface="宋体" panose="02010600030101010101" pitchFamily="2" charset="-122"/>
                <a:ea typeface="宋体" panose="02010600030101010101" pitchFamily="2" charset="-122"/>
              </a:rPr>
              <a:t>标准</a:t>
            </a:r>
            <a:r>
              <a:rPr lang="zh-CN" altLang="en-US" sz="1500">
                <a:latin typeface="宋体" panose="02010600030101010101" pitchFamily="2" charset="-122"/>
                <a:ea typeface="宋体" panose="02010600030101010101" pitchFamily="2" charset="-122"/>
              </a:rPr>
              <a:t>以及</a:t>
            </a:r>
            <a:r>
              <a:rPr lang="zh-CN" altLang="en-US" sz="1500">
                <a:solidFill>
                  <a:srgbClr val="FF0000"/>
                </a:solidFill>
                <a:latin typeface="宋体" panose="02010600030101010101" pitchFamily="2" charset="-122"/>
                <a:ea typeface="宋体" panose="02010600030101010101" pitchFamily="2" charset="-122"/>
              </a:rPr>
              <a:t>行业规范</a:t>
            </a:r>
            <a:r>
              <a:rPr lang="zh-CN" altLang="en-US" sz="1500">
                <a:latin typeface="宋体" panose="02010600030101010101" pitchFamily="2" charset="-122"/>
                <a:ea typeface="宋体" panose="02010600030101010101" pitchFamily="2" charset="-122"/>
              </a:rPr>
              <a:t>。</a:t>
            </a:r>
            <a:br>
              <a:rPr lang="en-US" altLang="zh-CN" sz="1500">
                <a:latin typeface="宋体" panose="02010600030101010101" pitchFamily="2" charset="-122"/>
                <a:ea typeface="宋体" panose="02010600030101010101" pitchFamily="2" charset="-122"/>
              </a:rPr>
            </a:br>
            <a:r>
              <a:rPr lang="en-US" altLang="zh-CN" sz="1500">
                <a:latin typeface="宋体" panose="02010600030101010101" pitchFamily="2" charset="-122"/>
                <a:ea typeface="宋体" panose="02010600030101010101" pitchFamily="2" charset="-122"/>
              </a:rPr>
              <a:t>   </a:t>
            </a:r>
            <a:r>
              <a:rPr lang="zh-CN" altLang="en-US" sz="1500">
                <a:latin typeface="宋体" panose="02010600030101010101" pitchFamily="2" charset="-122"/>
                <a:ea typeface="宋体" panose="02010600030101010101" pitchFamily="2" charset="-122"/>
              </a:rPr>
              <a:t>所谓</a:t>
            </a:r>
            <a:r>
              <a:rPr lang="zh-CN" altLang="en-US" sz="1500">
                <a:solidFill>
                  <a:srgbClr val="FF0000"/>
                </a:solidFill>
                <a:latin typeface="宋体" panose="02010600030101010101" pitchFamily="2" charset="-122"/>
                <a:ea typeface="宋体" panose="02010600030101010101" pitchFamily="2" charset="-122"/>
              </a:rPr>
              <a:t>开放系统互联七层模型</a:t>
            </a:r>
            <a:r>
              <a:rPr lang="en-US" altLang="zh-CN" sz="1500">
                <a:latin typeface="宋体" panose="02010600030101010101" pitchFamily="2" charset="-122"/>
                <a:ea typeface="宋体" panose="02010600030101010101" pitchFamily="2" charset="-122"/>
              </a:rPr>
              <a:t>,</a:t>
            </a:r>
            <a:r>
              <a:rPr lang="zh-CN" altLang="en-US" sz="1500">
                <a:latin typeface="宋体" panose="02010600030101010101" pitchFamily="2" charset="-122"/>
                <a:ea typeface="宋体" panose="02010600030101010101" pitchFamily="2" charset="-122"/>
              </a:rPr>
              <a:t>是一个规定了通信协议所应具有的基本功能和服务的模型，由物理层、数据链路层、网络层、传输层、会话层、表示层和应用层七层组成。</a:t>
            </a:r>
            <a:br>
              <a:rPr lang="en-US" altLang="zh-CN" sz="1500">
                <a:latin typeface="宋体" panose="02010600030101010101" pitchFamily="2" charset="-122"/>
                <a:ea typeface="宋体" panose="02010600030101010101" pitchFamily="2" charset="-122"/>
              </a:rPr>
            </a:br>
            <a:r>
              <a:rPr lang="en-US" altLang="zh-CN" sz="1500">
                <a:latin typeface="宋体" panose="02010600030101010101" pitchFamily="2" charset="-122"/>
                <a:ea typeface="宋体" panose="02010600030101010101" pitchFamily="2" charset="-122"/>
              </a:rPr>
              <a:t>   </a:t>
            </a:r>
            <a:r>
              <a:rPr lang="en-US" altLang="zh-CN" sz="1500">
                <a:solidFill>
                  <a:srgbClr val="7030A0"/>
                </a:solidFill>
                <a:latin typeface="宋体" panose="02010600030101010101" pitchFamily="2" charset="-122"/>
                <a:ea typeface="宋体" panose="02010600030101010101" pitchFamily="2" charset="-122"/>
              </a:rPr>
              <a:t>1)ITS</a:t>
            </a:r>
            <a:r>
              <a:rPr lang="zh-CN" altLang="en-US" sz="1500">
                <a:solidFill>
                  <a:srgbClr val="7030A0"/>
                </a:solidFill>
                <a:latin typeface="宋体" panose="02010600030101010101" pitchFamily="2" charset="-122"/>
                <a:ea typeface="宋体" panose="02010600030101010101" pitchFamily="2" charset="-122"/>
              </a:rPr>
              <a:t>技术标准化的目标</a:t>
            </a:r>
            <a:br>
              <a:rPr lang="en-US" altLang="zh-CN" sz="1500">
                <a:solidFill>
                  <a:srgbClr val="7030A0"/>
                </a:solidFill>
                <a:latin typeface="宋体" panose="02010600030101010101" pitchFamily="2" charset="-122"/>
                <a:ea typeface="宋体" panose="02010600030101010101" pitchFamily="2" charset="-122"/>
              </a:rPr>
            </a:br>
            <a:r>
              <a:rPr lang="en-US" altLang="zh-CN" sz="1500">
                <a:latin typeface="宋体" panose="02010600030101010101" pitchFamily="2" charset="-122"/>
                <a:ea typeface="宋体" panose="02010600030101010101" pitchFamily="2" charset="-122"/>
              </a:rPr>
              <a:t>   </a:t>
            </a:r>
            <a:r>
              <a:rPr lang="zh-CN" altLang="en-US" sz="1500">
                <a:latin typeface="宋体" panose="02010600030101010101" pitchFamily="2" charset="-122"/>
                <a:ea typeface="宋体" panose="02010600030101010101" pitchFamily="2" charset="-122"/>
              </a:rPr>
              <a:t>是保障智能运输体系中不同信息通信系统的</a:t>
            </a:r>
            <a:r>
              <a:rPr lang="zh-CN" altLang="en-US" sz="1500">
                <a:solidFill>
                  <a:srgbClr val="FF0000"/>
                </a:solidFill>
                <a:latin typeface="宋体" panose="02010600030101010101" pitchFamily="2" charset="-122"/>
                <a:ea typeface="宋体" panose="02010600030101010101" pitchFamily="2" charset="-122"/>
              </a:rPr>
              <a:t>信息交换</a:t>
            </a:r>
            <a:r>
              <a:rPr lang="zh-CN" altLang="en-US" sz="1500">
                <a:latin typeface="宋体" panose="02010600030101010101" pitchFamily="2" charset="-122"/>
                <a:ea typeface="宋体" panose="02010600030101010101" pitchFamily="2" charset="-122"/>
              </a:rPr>
              <a:t>并实现</a:t>
            </a:r>
            <a:r>
              <a:rPr lang="zh-CN" altLang="en-US" sz="1500">
                <a:solidFill>
                  <a:srgbClr val="FF0000"/>
                </a:solidFill>
                <a:latin typeface="宋体" panose="02010600030101010101" pitchFamily="2" charset="-122"/>
                <a:ea typeface="宋体" panose="02010600030101010101" pitchFamily="2" charset="-122"/>
              </a:rPr>
              <a:t>信息化</a:t>
            </a:r>
            <a:r>
              <a:rPr lang="zh-CN" altLang="en-US" sz="1500">
                <a:latin typeface="宋体" panose="02010600030101010101" pitchFamily="2" charset="-122"/>
                <a:ea typeface="宋体" panose="02010600030101010101" pitchFamily="2" charset="-122"/>
              </a:rPr>
              <a:t>，主要开发信息通信系统和服务</a:t>
            </a:r>
            <a:r>
              <a:rPr lang="zh-CN" altLang="en-US" sz="1500">
                <a:solidFill>
                  <a:srgbClr val="FF0000"/>
                </a:solidFill>
                <a:latin typeface="宋体" panose="02010600030101010101" pitchFamily="2" charset="-122"/>
                <a:ea typeface="宋体" panose="02010600030101010101" pitchFamily="2" charset="-122"/>
              </a:rPr>
              <a:t>标准</a:t>
            </a:r>
            <a:r>
              <a:rPr lang="zh-CN" altLang="en-US" sz="1500">
                <a:latin typeface="宋体" panose="02010600030101010101" pitchFamily="2" charset="-122"/>
                <a:ea typeface="宋体" panose="02010600030101010101" pitchFamily="2" charset="-122"/>
              </a:rPr>
              <a:t>。</a:t>
            </a:r>
            <a:endParaRPr lang="zh-CN" altLang="en-US" sz="3600"/>
          </a:p>
        </p:txBody>
      </p:sp>
      <p:sp>
        <p:nvSpPr>
          <p:cNvPr id="6" name="标题 11"/>
          <p:cNvSpPr txBox="1"/>
          <p:nvPr/>
        </p:nvSpPr>
        <p:spPr bwMode="auto">
          <a:xfrm>
            <a:off x="1518484" y="304875"/>
            <a:ext cx="4240863" cy="593078"/>
          </a:xfrm>
          <a:prstGeom prst="rect">
            <a:avLst/>
          </a:prstGeom>
          <a:noFill/>
          <a:ln w="9525">
            <a:noFill/>
            <a:miter lim="800000"/>
          </a:ln>
        </p:spPr>
        <p:txBody>
          <a:bodyPr anchor="ctr"/>
          <a:lstStyle/>
          <a:p>
            <a:pPr eaLnBrk="1" hangingPunct="1">
              <a:defRPr/>
            </a:pPr>
            <a:r>
              <a:rPr lang="zh-CN" altLang="en-US" kern="0" dirty="0">
                <a:solidFill>
                  <a:srgbClr val="FF0000"/>
                </a:solidFill>
                <a:latin typeface="黑体" panose="02010609060101010101" pitchFamily="49" charset="-122"/>
                <a:ea typeface="黑体" panose="02010609060101010101" pitchFamily="49" charset="-122"/>
                <a:cs typeface="+mj-cs"/>
              </a:rPr>
              <a:t>第一节 智能交通系统标准化</a:t>
            </a:r>
            <a:endParaRPr lang="zh-CN" altLang="en-US" kern="0" dirty="0">
              <a:solidFill>
                <a:srgbClr val="FF0000"/>
              </a:solidFill>
              <a:latin typeface="黑体" panose="02010609060101010101" pitchFamily="49" charset="-122"/>
              <a:ea typeface="黑体" panose="02010609060101010101" pitchFamily="49" charset="-122"/>
              <a:cs typeface="+mj-cs"/>
            </a:endParaRPr>
          </a:p>
        </p:txBody>
      </p:sp>
      <p:sp>
        <p:nvSpPr>
          <p:cNvPr id="6148" name="TextBox 1"/>
          <p:cNvSpPr txBox="1">
            <a:spLocks noChangeArrowheads="1"/>
          </p:cNvSpPr>
          <p:nvPr/>
        </p:nvSpPr>
        <p:spPr bwMode="auto">
          <a:xfrm>
            <a:off x="1816213" y="855080"/>
            <a:ext cx="3079716" cy="32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eaLnBrk="1" hangingPunct="1">
              <a:spcBef>
                <a:spcPct val="0"/>
              </a:spcBef>
              <a:buFontTx/>
              <a:buNone/>
            </a:pPr>
            <a:r>
              <a:rPr lang="zh-CN" altLang="en-US" sz="1500" b="1">
                <a:latin typeface="微软雅黑" panose="020B0503020204020204" pitchFamily="34" charset="-122"/>
                <a:ea typeface="微软雅黑" panose="020B0503020204020204" pitchFamily="34" charset="-122"/>
              </a:rPr>
              <a:t>智能交通系统标准化的概述</a:t>
            </a:r>
            <a:endParaRPr lang="zh-CN" altLang="en-US" sz="1500" b="1">
              <a:latin typeface="微软雅黑" panose="020B0503020204020204" pitchFamily="34" charset="-122"/>
              <a:ea typeface="微软雅黑" panose="020B0503020204020204" pitchFamily="34" charset="-122"/>
            </a:endParaRPr>
          </a:p>
        </p:txBody>
      </p:sp>
      <p:sp>
        <p:nvSpPr>
          <p:cNvPr id="6149" name="等腰三角形 47"/>
          <p:cNvSpPr>
            <a:spLocks noChangeArrowheads="1"/>
          </p:cNvSpPr>
          <p:nvPr/>
        </p:nvSpPr>
        <p:spPr bwMode="auto">
          <a:xfrm rot="5400000">
            <a:off x="1111784" y="437663"/>
            <a:ext cx="437068" cy="376330"/>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95" tIns="34297" rIns="68595" bIns="34297" anchor="ct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endParaRPr lang="zh-CN" altLang="zh-CN" sz="135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med" advClick="0" advTm="0">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11"/>
          <p:cNvSpPr>
            <a:spLocks noGrp="1" noChangeArrowheads="1"/>
          </p:cNvSpPr>
          <p:nvPr>
            <p:ph type="ctrTitle"/>
          </p:nvPr>
        </p:nvSpPr>
        <p:spPr>
          <a:xfrm>
            <a:off x="1600658" y="1168292"/>
            <a:ext cx="5617564" cy="3348864"/>
          </a:xfrm>
        </p:spPr>
        <p:txBody>
          <a:bodyPr anchor="t">
            <a:normAutofit fontScale="90000"/>
          </a:bodyPr>
          <a:lstStyle/>
          <a:p>
            <a:pPr algn="l" eaLnBrk="1" hangingPunct="1">
              <a:lnSpc>
                <a:spcPct val="150000"/>
              </a:lnSpc>
            </a:pPr>
            <a:r>
              <a:rPr lang="en-US" altLang="zh-CN" sz="1500">
                <a:latin typeface="宋体" panose="02010600030101010101" pitchFamily="2" charset="-122"/>
                <a:ea typeface="宋体" panose="02010600030101010101" pitchFamily="2" charset="-122"/>
              </a:rPr>
              <a:t>ITS</a:t>
            </a:r>
            <a:r>
              <a:rPr lang="zh-CN" altLang="en-US" sz="1500">
                <a:latin typeface="宋体" panose="02010600030101010101" pitchFamily="2" charset="-122"/>
                <a:ea typeface="宋体" panose="02010600030101010101" pitchFamily="2" charset="-122"/>
              </a:rPr>
              <a:t>标准化主要有下述功能：</a:t>
            </a:r>
            <a:br>
              <a:rPr lang="en-US" altLang="zh-CN" sz="1500">
                <a:latin typeface="宋体" panose="02010600030101010101" pitchFamily="2" charset="-122"/>
                <a:ea typeface="宋体" panose="02010600030101010101" pitchFamily="2" charset="-122"/>
              </a:rPr>
            </a:br>
            <a:r>
              <a:rPr lang="en-US" altLang="zh-CN" sz="1500">
                <a:latin typeface="宋体" panose="02010600030101010101" pitchFamily="2" charset="-122"/>
                <a:ea typeface="宋体" panose="02010600030101010101" pitchFamily="2" charset="-122"/>
              </a:rPr>
              <a:t> </a:t>
            </a:r>
            <a:r>
              <a:rPr lang="zh-CN" altLang="en-US" sz="1500">
                <a:latin typeface="宋体" panose="02010600030101010101" pitchFamily="2" charset="-122"/>
                <a:ea typeface="宋体" panose="02010600030101010101" pitchFamily="2" charset="-122"/>
              </a:rPr>
              <a:t> （</a:t>
            </a:r>
            <a:r>
              <a:rPr lang="en-US" altLang="zh-CN" sz="1500">
                <a:latin typeface="宋体" panose="02010600030101010101" pitchFamily="2" charset="-122"/>
                <a:ea typeface="宋体" panose="02010600030101010101" pitchFamily="2" charset="-122"/>
              </a:rPr>
              <a:t>1</a:t>
            </a:r>
            <a:r>
              <a:rPr lang="zh-CN" altLang="en-US" sz="1500">
                <a:latin typeface="宋体" panose="02010600030101010101" pitchFamily="2" charset="-122"/>
                <a:ea typeface="宋体" panose="02010600030101010101" pitchFamily="2" charset="-122"/>
              </a:rPr>
              <a:t>）推动全国智能交通系统的整体协调发展；</a:t>
            </a:r>
            <a:br>
              <a:rPr lang="zh-CN" altLang="en-US" sz="1500">
                <a:latin typeface="宋体" panose="02010600030101010101" pitchFamily="2" charset="-122"/>
                <a:ea typeface="宋体" panose="02010600030101010101" pitchFamily="2" charset="-122"/>
              </a:rPr>
            </a:br>
            <a:r>
              <a:rPr lang="zh-CN" altLang="en-US" sz="1500">
                <a:latin typeface="宋体" panose="02010600030101010101" pitchFamily="2" charset="-122"/>
                <a:ea typeface="宋体" panose="02010600030101010101" pitchFamily="2" charset="-122"/>
              </a:rPr>
              <a:t>  （</a:t>
            </a:r>
            <a:r>
              <a:rPr lang="en-US" altLang="zh-CN" sz="1500">
                <a:latin typeface="宋体" panose="02010600030101010101" pitchFamily="2" charset="-122"/>
                <a:ea typeface="宋体" panose="02010600030101010101" pitchFamily="2" charset="-122"/>
              </a:rPr>
              <a:t>2</a:t>
            </a:r>
            <a:r>
              <a:rPr lang="zh-CN" altLang="en-US" sz="1500">
                <a:latin typeface="宋体" panose="02010600030101010101" pitchFamily="2" charset="-122"/>
                <a:ea typeface="宋体" panose="02010600030101010101" pitchFamily="2" charset="-122"/>
              </a:rPr>
              <a:t>）推动国家智能交通系统与国际智能系统的统一；</a:t>
            </a:r>
            <a:br>
              <a:rPr lang="zh-CN" altLang="en-US" sz="1500">
                <a:latin typeface="宋体" panose="02010600030101010101" pitchFamily="2" charset="-122"/>
                <a:ea typeface="宋体" panose="02010600030101010101" pitchFamily="2" charset="-122"/>
              </a:rPr>
            </a:br>
            <a:r>
              <a:rPr lang="zh-CN" altLang="en-US" sz="1500">
                <a:latin typeface="宋体" panose="02010600030101010101" pitchFamily="2" charset="-122"/>
                <a:ea typeface="宋体" panose="02010600030101010101" pitchFamily="2" charset="-122"/>
              </a:rPr>
              <a:t>  （</a:t>
            </a:r>
            <a:r>
              <a:rPr lang="en-US" altLang="zh-CN" sz="1500">
                <a:latin typeface="宋体" panose="02010600030101010101" pitchFamily="2" charset="-122"/>
                <a:ea typeface="宋体" panose="02010600030101010101" pitchFamily="2" charset="-122"/>
              </a:rPr>
              <a:t>3</a:t>
            </a:r>
            <a:r>
              <a:rPr lang="zh-CN" altLang="en-US" sz="1500">
                <a:latin typeface="宋体" panose="02010600030101010101" pitchFamily="2" charset="-122"/>
                <a:ea typeface="宋体" panose="02010600030101010101" pitchFamily="2" charset="-122"/>
              </a:rPr>
              <a:t>）推动智能交通系统企业生产经营的合理发展；</a:t>
            </a:r>
            <a:br>
              <a:rPr lang="zh-CN" altLang="en-US" sz="1500">
                <a:latin typeface="宋体" panose="02010600030101010101" pitchFamily="2" charset="-122"/>
                <a:ea typeface="宋体" panose="02010600030101010101" pitchFamily="2" charset="-122"/>
              </a:rPr>
            </a:br>
            <a:r>
              <a:rPr lang="zh-CN" altLang="en-US" sz="1500">
                <a:latin typeface="宋体" panose="02010600030101010101" pitchFamily="2" charset="-122"/>
                <a:ea typeface="宋体" panose="02010600030101010101" pitchFamily="2" charset="-122"/>
              </a:rPr>
              <a:t>  （</a:t>
            </a:r>
            <a:r>
              <a:rPr lang="en-US" altLang="zh-CN" sz="1500">
                <a:latin typeface="宋体" panose="02010600030101010101" pitchFamily="2" charset="-122"/>
                <a:ea typeface="宋体" panose="02010600030101010101" pitchFamily="2" charset="-122"/>
              </a:rPr>
              <a:t>4</a:t>
            </a:r>
            <a:r>
              <a:rPr lang="zh-CN" altLang="en-US" sz="1500">
                <a:latin typeface="宋体" panose="02010600030101010101" pitchFamily="2" charset="-122"/>
                <a:ea typeface="宋体" panose="02010600030101010101" pitchFamily="2" charset="-122"/>
              </a:rPr>
              <a:t>）推动设备的适应性；</a:t>
            </a:r>
            <a:br>
              <a:rPr lang="en-US" altLang="zh-CN" sz="1500">
                <a:latin typeface="宋体" panose="02010600030101010101" pitchFamily="2" charset="-122"/>
                <a:ea typeface="宋体" panose="02010600030101010101" pitchFamily="2" charset="-122"/>
              </a:rPr>
            </a:br>
            <a:r>
              <a:rPr lang="en-US" altLang="zh-CN" sz="1500">
                <a:latin typeface="宋体" panose="02010600030101010101" pitchFamily="2" charset="-122"/>
                <a:ea typeface="宋体" panose="02010600030101010101" pitchFamily="2" charset="-122"/>
              </a:rPr>
              <a:t>   </a:t>
            </a:r>
            <a:r>
              <a:rPr lang="zh-CN" altLang="en-US" sz="1500">
                <a:latin typeface="宋体" panose="02010600030101010101" pitchFamily="2" charset="-122"/>
                <a:ea typeface="宋体" panose="02010600030101010101" pitchFamily="2" charset="-122"/>
              </a:rPr>
              <a:t>总之，标准化是智能交通系统建设发展的必要条件，是组织专业化生产的前提，是科学管理的重要组成部分，是提高产品质量的技术保证，也是合理利用资源、保证运输安全的重要途径。</a:t>
            </a:r>
            <a:br>
              <a:rPr lang="en-US" altLang="zh-CN" sz="1500">
                <a:latin typeface="宋体" panose="02010600030101010101" pitchFamily="2" charset="-122"/>
                <a:ea typeface="宋体" panose="02010600030101010101" pitchFamily="2" charset="-122"/>
              </a:rPr>
            </a:br>
            <a:r>
              <a:rPr lang="en-US" altLang="zh-CN" sz="1500">
                <a:latin typeface="宋体" panose="02010600030101010101" pitchFamily="2" charset="-122"/>
                <a:ea typeface="宋体" panose="02010600030101010101" pitchFamily="2" charset="-122"/>
              </a:rPr>
              <a:t>   </a:t>
            </a:r>
            <a:r>
              <a:rPr lang="zh-CN" altLang="en-US" sz="1500">
                <a:latin typeface="宋体" panose="02010600030101010101" pitchFamily="2" charset="-122"/>
                <a:ea typeface="宋体" panose="02010600030101010101" pitchFamily="2" charset="-122"/>
              </a:rPr>
              <a:t>开放式的标准有利于促进</a:t>
            </a:r>
            <a:r>
              <a:rPr lang="en-US" altLang="zh-CN" sz="1500">
                <a:latin typeface="宋体" panose="02010600030101010101" pitchFamily="2" charset="-122"/>
                <a:ea typeface="宋体" panose="02010600030101010101" pitchFamily="2" charset="-122"/>
              </a:rPr>
              <a:t>ITS</a:t>
            </a:r>
            <a:r>
              <a:rPr lang="zh-CN" altLang="en-US" sz="1500">
                <a:latin typeface="宋体" panose="02010600030101010101" pitchFamily="2" charset="-122"/>
                <a:ea typeface="宋体" panose="02010600030101010101" pitchFamily="2" charset="-122"/>
              </a:rPr>
              <a:t>产品和服务功能的竞争，其结果是使最终消费者获益。</a:t>
            </a:r>
            <a:endParaRPr lang="zh-CN" altLang="en-US" sz="3600"/>
          </a:p>
        </p:txBody>
      </p:sp>
      <p:sp>
        <p:nvSpPr>
          <p:cNvPr id="6" name="标题 11"/>
          <p:cNvSpPr txBox="1"/>
          <p:nvPr/>
        </p:nvSpPr>
        <p:spPr bwMode="auto">
          <a:xfrm>
            <a:off x="1518484" y="304875"/>
            <a:ext cx="4240863" cy="593078"/>
          </a:xfrm>
          <a:prstGeom prst="rect">
            <a:avLst/>
          </a:prstGeom>
          <a:noFill/>
          <a:ln w="9525">
            <a:noFill/>
            <a:miter lim="800000"/>
          </a:ln>
        </p:spPr>
        <p:txBody>
          <a:bodyPr anchor="ctr"/>
          <a:lstStyle/>
          <a:p>
            <a:pPr eaLnBrk="1" hangingPunct="1">
              <a:defRPr/>
            </a:pPr>
            <a:r>
              <a:rPr lang="zh-CN" altLang="en-US" kern="0" dirty="0">
                <a:solidFill>
                  <a:srgbClr val="FF0000"/>
                </a:solidFill>
                <a:latin typeface="黑体" panose="02010609060101010101" pitchFamily="49" charset="-122"/>
                <a:ea typeface="黑体" panose="02010609060101010101" pitchFamily="49" charset="-122"/>
                <a:cs typeface="+mj-cs"/>
              </a:rPr>
              <a:t>第一节 智能交通系统标准化</a:t>
            </a:r>
            <a:endParaRPr lang="zh-CN" altLang="en-US" kern="0" dirty="0">
              <a:solidFill>
                <a:srgbClr val="FF0000"/>
              </a:solidFill>
              <a:latin typeface="黑体" panose="02010609060101010101" pitchFamily="49" charset="-122"/>
              <a:ea typeface="黑体" panose="02010609060101010101" pitchFamily="49" charset="-122"/>
              <a:cs typeface="+mj-cs"/>
            </a:endParaRPr>
          </a:p>
        </p:txBody>
      </p:sp>
      <p:sp>
        <p:nvSpPr>
          <p:cNvPr id="8196" name="TextBox 1"/>
          <p:cNvSpPr txBox="1">
            <a:spLocks noChangeArrowheads="1"/>
          </p:cNvSpPr>
          <p:nvPr/>
        </p:nvSpPr>
        <p:spPr bwMode="auto">
          <a:xfrm>
            <a:off x="1816213" y="855080"/>
            <a:ext cx="3079716" cy="32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eaLnBrk="1" hangingPunct="1">
              <a:spcBef>
                <a:spcPct val="0"/>
              </a:spcBef>
              <a:buFontTx/>
              <a:buNone/>
            </a:pPr>
            <a:r>
              <a:rPr lang="zh-CN" altLang="en-US" sz="1500" b="1">
                <a:latin typeface="微软雅黑" panose="020B0503020204020204" pitchFamily="34" charset="-122"/>
                <a:ea typeface="微软雅黑" panose="020B0503020204020204" pitchFamily="34" charset="-122"/>
              </a:rPr>
              <a:t>智能交通系统标准化的功能</a:t>
            </a:r>
            <a:endParaRPr lang="zh-CN" altLang="en-US" sz="1500" b="1">
              <a:latin typeface="微软雅黑" panose="020B0503020204020204" pitchFamily="34" charset="-122"/>
              <a:ea typeface="微软雅黑" panose="020B0503020204020204" pitchFamily="34" charset="-122"/>
            </a:endParaRPr>
          </a:p>
        </p:txBody>
      </p:sp>
      <p:sp>
        <p:nvSpPr>
          <p:cNvPr id="8197" name="等腰三角形 47"/>
          <p:cNvSpPr>
            <a:spLocks noChangeArrowheads="1"/>
          </p:cNvSpPr>
          <p:nvPr/>
        </p:nvSpPr>
        <p:spPr bwMode="auto">
          <a:xfrm rot="5400000">
            <a:off x="1111784" y="437663"/>
            <a:ext cx="437068" cy="376330"/>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95" tIns="34297" rIns="68595" bIns="34297" anchor="ct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endParaRPr lang="zh-CN" altLang="zh-CN" sz="135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med" advClick="0" advTm="0">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1"/>
          <p:cNvSpPr>
            <a:spLocks noGrp="1" noChangeArrowheads="1"/>
          </p:cNvSpPr>
          <p:nvPr>
            <p:ph type="ctrTitle"/>
          </p:nvPr>
        </p:nvSpPr>
        <p:spPr>
          <a:xfrm>
            <a:off x="1600658" y="951545"/>
            <a:ext cx="5617564" cy="3457237"/>
          </a:xfrm>
        </p:spPr>
        <p:txBody>
          <a:bodyPr anchor="t">
            <a:normAutofit fontScale="90000"/>
          </a:bodyPr>
          <a:lstStyle/>
          <a:p>
            <a:pPr indent="457200" algn="l" eaLnBrk="1" hangingPunct="1">
              <a:lnSpc>
                <a:spcPct val="150000"/>
              </a:lnSpc>
            </a:pPr>
            <a:r>
              <a:rPr lang="zh-CN" altLang="en-US" sz="1500">
                <a:latin typeface="宋体" panose="02010600030101010101" pitchFamily="2" charset="-122"/>
                <a:ea typeface="宋体" panose="02010600030101010101" pitchFamily="2" charset="-122"/>
              </a:rPr>
              <a:t>智能交通系统的标准化不仅仅覆盖系统的基本结构和装置及产品的各种技术要素。重要的是为了确保彼此协作性、各种交通系统不同阶段模式问的互换性，特别是接口，而使系统本身标准化。</a:t>
            </a:r>
            <a:br>
              <a:rPr lang="zh-CN" altLang="en-US" sz="1500">
                <a:latin typeface="宋体" panose="02010600030101010101" pitchFamily="2" charset="-122"/>
                <a:ea typeface="宋体" panose="02010600030101010101" pitchFamily="2" charset="-122"/>
              </a:rPr>
            </a:br>
            <a:r>
              <a:rPr lang="zh-CN" altLang="en-US" sz="1500">
                <a:latin typeface="宋体" panose="02010600030101010101" pitchFamily="2" charset="-122"/>
                <a:ea typeface="宋体" panose="02010600030101010101" pitchFamily="2" charset="-122"/>
              </a:rPr>
              <a:t>    </a:t>
            </a:r>
            <a:r>
              <a:rPr lang="en-US" altLang="zh-CN" sz="1500">
                <a:latin typeface="宋体" panose="02010600030101010101" pitchFamily="2" charset="-122"/>
                <a:ea typeface="宋体" panose="02010600030101010101" pitchFamily="2" charset="-122"/>
              </a:rPr>
              <a:t>ITS</a:t>
            </a:r>
            <a:r>
              <a:rPr lang="zh-CN" altLang="en-US" sz="1500">
                <a:latin typeface="宋体" panose="02010600030101010101" pitchFamily="2" charset="-122"/>
                <a:ea typeface="宋体" panose="02010600030101010101" pitchFamily="2" charset="-122"/>
              </a:rPr>
              <a:t>的标准化需要把通过市场机制及民间技术开发导致的事实标准</a:t>
            </a:r>
            <a:r>
              <a:rPr lang="en-US" altLang="zh-CN" sz="1500">
                <a:latin typeface="宋体" panose="02010600030101010101" pitchFamily="2" charset="-122"/>
                <a:ea typeface="宋体" panose="02010600030101010101" pitchFamily="2" charset="-122"/>
              </a:rPr>
              <a:t>(De facto standard)</a:t>
            </a:r>
            <a:r>
              <a:rPr lang="zh-CN" altLang="en-US" sz="1500">
                <a:latin typeface="宋体" panose="02010600030101010101" pitchFamily="2" charset="-122"/>
                <a:ea typeface="宋体" panose="02010600030101010101" pitchFamily="2" charset="-122"/>
              </a:rPr>
              <a:t>和设定应有状态而编制的法律标准</a:t>
            </a:r>
            <a:r>
              <a:rPr lang="en-US" altLang="zh-CN" sz="1500">
                <a:latin typeface="宋体" panose="02010600030101010101" pitchFamily="2" charset="-122"/>
                <a:ea typeface="宋体" panose="02010600030101010101" pitchFamily="2" charset="-122"/>
              </a:rPr>
              <a:t>(De jure standard)</a:t>
            </a:r>
            <a:r>
              <a:rPr lang="zh-CN" altLang="en-US" sz="1500">
                <a:latin typeface="宋体" panose="02010600030101010101" pitchFamily="2" charset="-122"/>
                <a:ea typeface="宋体" panose="02010600030101010101" pitchFamily="2" charset="-122"/>
              </a:rPr>
              <a:t>两种思路达到平衡的对策。也就是说，在适应导航技术、自动驾驶技术、自动收费技术等新技术进步的同时，必须与汽车安全性、交通管理等各国强制法规形成的社会体系的制度相融合，来推进标准化。</a:t>
            </a:r>
            <a:br>
              <a:rPr lang="zh-CN" altLang="en-US" sz="1350">
                <a:latin typeface="宋体" panose="02010600030101010101" pitchFamily="2" charset="-122"/>
                <a:ea typeface="宋体" panose="02010600030101010101" pitchFamily="2" charset="-122"/>
              </a:rPr>
            </a:br>
            <a:br>
              <a:rPr lang="zh-CN" altLang="zh-CN" sz="1350"/>
            </a:br>
            <a:br>
              <a:rPr lang="zh-CN" altLang="zh-CN"/>
            </a:br>
            <a:r>
              <a:rPr lang="en-US" altLang="zh-CN"/>
              <a:t>  </a:t>
            </a:r>
            <a:endParaRPr lang="zh-CN" altLang="en-US"/>
          </a:p>
        </p:txBody>
      </p:sp>
      <p:sp>
        <p:nvSpPr>
          <p:cNvPr id="3" name="标题 11"/>
          <p:cNvSpPr txBox="1"/>
          <p:nvPr/>
        </p:nvSpPr>
        <p:spPr bwMode="auto">
          <a:xfrm>
            <a:off x="304937" y="304875"/>
            <a:ext cx="5752139" cy="593078"/>
          </a:xfrm>
          <a:prstGeom prst="rect">
            <a:avLst/>
          </a:prstGeom>
          <a:noFill/>
          <a:ln w="9525">
            <a:noFill/>
            <a:miter lim="800000"/>
          </a:ln>
        </p:spPr>
        <p:txBody>
          <a:bodyPr anchor="ctr"/>
          <a:lstStyle/>
          <a:p>
            <a:pPr algn="ctr" eaLnBrk="1" hangingPunct="1">
              <a:defRPr/>
            </a:pPr>
            <a:r>
              <a:rPr lang="zh-CN" altLang="en-US" kern="0" dirty="0">
                <a:solidFill>
                  <a:srgbClr val="FF0000"/>
                </a:solidFill>
                <a:latin typeface="黑体" panose="02010609060101010101" pitchFamily="49" charset="-122"/>
                <a:ea typeface="黑体" panose="02010609060101010101" pitchFamily="49" charset="-122"/>
                <a:cs typeface="+mj-cs"/>
              </a:rPr>
              <a:t>第一节 智能交通系统标准化</a:t>
            </a:r>
            <a:endParaRPr lang="zh-CN" altLang="en-US" kern="0" dirty="0">
              <a:solidFill>
                <a:srgbClr val="FF0000"/>
              </a:solidFill>
              <a:latin typeface="黑体" panose="02010609060101010101" pitchFamily="49" charset="-122"/>
              <a:ea typeface="黑体" panose="02010609060101010101" pitchFamily="49" charset="-122"/>
              <a:cs typeface="+mj-cs"/>
            </a:endParaRPr>
          </a:p>
        </p:txBody>
      </p:sp>
      <p:sp>
        <p:nvSpPr>
          <p:cNvPr id="10244" name="等腰三角形 47"/>
          <p:cNvSpPr>
            <a:spLocks noChangeArrowheads="1"/>
          </p:cNvSpPr>
          <p:nvPr/>
        </p:nvSpPr>
        <p:spPr bwMode="auto">
          <a:xfrm rot="5400000">
            <a:off x="1111785" y="491254"/>
            <a:ext cx="437067" cy="376330"/>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95" tIns="34297" rIns="68595" bIns="34297" anchor="ct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endParaRPr lang="zh-CN" altLang="zh-CN" sz="135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med" advClick="0" advTm="0">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内容占位符 2"/>
          <p:cNvSpPr>
            <a:spLocks noGrp="1" noChangeArrowheads="1"/>
          </p:cNvSpPr>
          <p:nvPr>
            <p:ph idx="1"/>
          </p:nvPr>
        </p:nvSpPr>
        <p:spPr>
          <a:xfrm>
            <a:off x="1656630" y="1330257"/>
            <a:ext cx="5830739" cy="3086862"/>
          </a:xfrm>
        </p:spPr>
        <p:txBody>
          <a:bodyPr/>
          <a:lstStyle/>
          <a:p>
            <a:pPr marL="0" indent="0">
              <a:buFontTx/>
              <a:buNone/>
            </a:pPr>
            <a:r>
              <a:rPr lang="en-US" altLang="zh-CN" sz="1800">
                <a:latin typeface="宋体" panose="02010600030101010101" pitchFamily="2" charset="-122"/>
                <a:ea typeface="宋体" panose="02010600030101010101" pitchFamily="2" charset="-122"/>
              </a:rPr>
              <a:t>1</a:t>
            </a:r>
            <a:r>
              <a:rPr lang="zh-CN" altLang="en-US" sz="1800">
                <a:latin typeface="宋体" panose="02010600030101010101" pitchFamily="2" charset="-122"/>
                <a:ea typeface="宋体" panose="02010600030101010101" pitchFamily="2" charset="-122"/>
              </a:rPr>
              <a:t>）明确体系结构中潜在需要制定标准的领域</a:t>
            </a:r>
            <a:r>
              <a:rPr lang="en-US" altLang="zh-CN" sz="1800">
                <a:latin typeface="宋体" panose="02010600030101010101" pitchFamily="2" charset="-122"/>
                <a:ea typeface="宋体" panose="02010600030101010101" pitchFamily="2" charset="-122"/>
              </a:rPr>
              <a:t>;</a:t>
            </a:r>
            <a:endParaRPr lang="en-US" altLang="zh-CN" sz="1800">
              <a:latin typeface="宋体" panose="02010600030101010101" pitchFamily="2" charset="-122"/>
              <a:ea typeface="宋体" panose="02010600030101010101" pitchFamily="2" charset="-122"/>
            </a:endParaRPr>
          </a:p>
          <a:p>
            <a:pPr marL="0" indent="0">
              <a:buFontTx/>
              <a:buNone/>
            </a:pPr>
            <a:r>
              <a:rPr lang="en-US" altLang="zh-CN" sz="1800">
                <a:latin typeface="宋体" panose="02010600030101010101" pitchFamily="2" charset="-122"/>
                <a:ea typeface="宋体" panose="02010600030101010101" pitchFamily="2" charset="-122"/>
              </a:rPr>
              <a:t>2</a:t>
            </a:r>
            <a:r>
              <a:rPr lang="zh-CN" altLang="en-US" sz="1800">
                <a:latin typeface="宋体" panose="02010600030101010101" pitchFamily="2" charset="-122"/>
                <a:ea typeface="宋体" panose="02010600030101010101" pitchFamily="2" charset="-122"/>
              </a:rPr>
              <a:t>）研究和确定中国的</a:t>
            </a:r>
            <a:r>
              <a:rPr lang="en-US" altLang="zh-CN" sz="1800">
                <a:latin typeface="宋体" panose="02010600030101010101" pitchFamily="2" charset="-122"/>
                <a:ea typeface="宋体" panose="02010600030101010101" pitchFamily="2" charset="-122"/>
              </a:rPr>
              <a:t>ITS</a:t>
            </a:r>
            <a:r>
              <a:rPr lang="zh-CN" altLang="en-US" sz="1800">
                <a:latin typeface="宋体" panose="02010600030101010101" pitchFamily="2" charset="-122"/>
                <a:ea typeface="宋体" panose="02010600030101010101" pitchFamily="2" charset="-122"/>
              </a:rPr>
              <a:t>标准体系结构</a:t>
            </a:r>
            <a:r>
              <a:rPr lang="en-US" altLang="zh-CN" sz="1800">
                <a:latin typeface="宋体" panose="02010600030101010101" pitchFamily="2" charset="-122"/>
                <a:ea typeface="宋体" panose="02010600030101010101" pitchFamily="2" charset="-122"/>
              </a:rPr>
              <a:t>,</a:t>
            </a:r>
            <a:r>
              <a:rPr lang="zh-CN" altLang="en-US" sz="1800">
                <a:latin typeface="宋体" panose="02010600030101010101" pitchFamily="2" charset="-122"/>
                <a:ea typeface="宋体" panose="02010600030101010101" pitchFamily="2" charset="-122"/>
              </a:rPr>
              <a:t>制定中国</a:t>
            </a:r>
            <a:r>
              <a:rPr lang="en-US" altLang="zh-CN" sz="1800">
                <a:latin typeface="宋体" panose="02010600030101010101" pitchFamily="2" charset="-122"/>
                <a:ea typeface="宋体" panose="02010600030101010101" pitchFamily="2" charset="-122"/>
              </a:rPr>
              <a:t>ITS</a:t>
            </a:r>
            <a:r>
              <a:rPr lang="zh-CN" altLang="en-US" sz="1800">
                <a:latin typeface="宋体" panose="02010600030101010101" pitchFamily="2" charset="-122"/>
                <a:ea typeface="宋体" panose="02010600030101010101" pitchFamily="2" charset="-122"/>
              </a:rPr>
              <a:t>标准体系表</a:t>
            </a:r>
            <a:r>
              <a:rPr lang="en-US" altLang="zh-CN" sz="1800">
                <a:latin typeface="宋体" panose="02010600030101010101" pitchFamily="2" charset="-122"/>
                <a:ea typeface="宋体" panose="02010600030101010101" pitchFamily="2" charset="-122"/>
              </a:rPr>
              <a:t>;</a:t>
            </a:r>
            <a:endParaRPr lang="en-US" altLang="zh-CN" sz="1800">
              <a:latin typeface="宋体" panose="02010600030101010101" pitchFamily="2" charset="-122"/>
              <a:ea typeface="宋体" panose="02010600030101010101" pitchFamily="2" charset="-122"/>
            </a:endParaRPr>
          </a:p>
          <a:p>
            <a:pPr marL="0" indent="0">
              <a:buFontTx/>
              <a:buNone/>
            </a:pPr>
            <a:r>
              <a:rPr lang="en-US" altLang="zh-CN" sz="1800">
                <a:latin typeface="宋体" panose="02010600030101010101" pitchFamily="2" charset="-122"/>
                <a:ea typeface="宋体" panose="02010600030101010101" pitchFamily="2" charset="-122"/>
              </a:rPr>
              <a:t>3)</a:t>
            </a:r>
            <a:r>
              <a:rPr lang="zh-CN" altLang="en-US" sz="1800">
                <a:latin typeface="宋体" panose="02010600030101010101" pitchFamily="2" charset="-122"/>
                <a:ea typeface="宋体" panose="02010600030101010101" pitchFamily="2" charset="-122"/>
              </a:rPr>
              <a:t>总结已有的</a:t>
            </a:r>
            <a:r>
              <a:rPr lang="en-US" altLang="zh-CN" sz="1800">
                <a:latin typeface="宋体" panose="02010600030101010101" pitchFamily="2" charset="-122"/>
                <a:ea typeface="宋体" panose="02010600030101010101" pitchFamily="2" charset="-122"/>
              </a:rPr>
              <a:t>ITS</a:t>
            </a:r>
            <a:r>
              <a:rPr lang="zh-CN" altLang="en-US" sz="1800">
                <a:latin typeface="宋体" panose="02010600030101010101" pitchFamily="2" charset="-122"/>
                <a:ea typeface="宋体" panose="02010600030101010101" pitchFamily="2" charset="-122"/>
              </a:rPr>
              <a:t>相关标准</a:t>
            </a:r>
            <a:r>
              <a:rPr lang="en-US" altLang="zh-CN" sz="1800">
                <a:latin typeface="宋体" panose="02010600030101010101" pitchFamily="2" charset="-122"/>
                <a:ea typeface="宋体" panose="02010600030101010101" pitchFamily="2" charset="-122"/>
              </a:rPr>
              <a:t>,</a:t>
            </a:r>
            <a:r>
              <a:rPr lang="zh-CN" altLang="en-US" sz="1800">
                <a:latin typeface="宋体" panose="02010600030101010101" pitchFamily="2" charset="-122"/>
                <a:ea typeface="宋体" panose="02010600030101010101" pitchFamily="2" charset="-122"/>
              </a:rPr>
              <a:t>确定直接引用和参照的标准</a:t>
            </a:r>
            <a:r>
              <a:rPr lang="en-US" altLang="zh-CN" sz="1800">
                <a:latin typeface="宋体" panose="02010600030101010101" pitchFamily="2" charset="-122"/>
                <a:ea typeface="宋体" panose="02010600030101010101" pitchFamily="2" charset="-122"/>
              </a:rPr>
              <a:t>;</a:t>
            </a:r>
            <a:endParaRPr lang="en-US" altLang="zh-CN" sz="1800">
              <a:latin typeface="宋体" panose="02010600030101010101" pitchFamily="2" charset="-122"/>
              <a:ea typeface="宋体" panose="02010600030101010101" pitchFamily="2" charset="-122"/>
            </a:endParaRPr>
          </a:p>
          <a:p>
            <a:pPr marL="0" indent="0">
              <a:buFontTx/>
              <a:buNone/>
            </a:pPr>
            <a:r>
              <a:rPr lang="en-US" altLang="zh-CN" sz="1800">
                <a:latin typeface="宋体" panose="02010600030101010101" pitchFamily="2" charset="-122"/>
                <a:ea typeface="宋体" panose="02010600030101010101" pitchFamily="2" charset="-122"/>
              </a:rPr>
              <a:t>4</a:t>
            </a:r>
            <a:r>
              <a:rPr lang="zh-CN" altLang="en-US" sz="1800">
                <a:latin typeface="宋体" panose="02010600030101010101" pitchFamily="2" charset="-122"/>
                <a:ea typeface="宋体" panose="02010600030101010101" pitchFamily="2" charset="-122"/>
              </a:rPr>
              <a:t>）制定</a:t>
            </a:r>
            <a:r>
              <a:rPr lang="en-US" altLang="zh-CN" sz="1800">
                <a:latin typeface="宋体" panose="02010600030101010101" pitchFamily="2" charset="-122"/>
                <a:ea typeface="宋体" panose="02010600030101010101" pitchFamily="2" charset="-122"/>
              </a:rPr>
              <a:t>ITS</a:t>
            </a:r>
            <a:r>
              <a:rPr lang="zh-CN" altLang="en-US" sz="1800">
                <a:latin typeface="宋体" panose="02010600030101010101" pitchFamily="2" charset="-122"/>
                <a:ea typeface="宋体" panose="02010600030101010101" pitchFamily="2" charset="-122"/>
              </a:rPr>
              <a:t>标准制定的计划</a:t>
            </a:r>
            <a:r>
              <a:rPr lang="en-US" altLang="zh-CN" sz="1800">
                <a:latin typeface="宋体" panose="02010600030101010101" pitchFamily="2" charset="-122"/>
                <a:ea typeface="宋体" panose="02010600030101010101" pitchFamily="2" charset="-122"/>
              </a:rPr>
              <a:t>;</a:t>
            </a:r>
            <a:endParaRPr lang="en-US" altLang="zh-CN" sz="1800">
              <a:latin typeface="宋体" panose="02010600030101010101" pitchFamily="2" charset="-122"/>
              <a:ea typeface="宋体" panose="02010600030101010101" pitchFamily="2" charset="-122"/>
            </a:endParaRPr>
          </a:p>
          <a:p>
            <a:pPr marL="0" indent="0">
              <a:buFontTx/>
              <a:buNone/>
            </a:pPr>
            <a:r>
              <a:rPr lang="en-US" altLang="zh-CN" sz="1800">
                <a:latin typeface="宋体" panose="02010600030101010101" pitchFamily="2" charset="-122"/>
                <a:ea typeface="宋体" panose="02010600030101010101" pitchFamily="2" charset="-122"/>
              </a:rPr>
              <a:t>5)</a:t>
            </a:r>
            <a:r>
              <a:rPr lang="zh-CN" altLang="en-US" sz="1800">
                <a:latin typeface="宋体" panose="02010600030101010101" pitchFamily="2" charset="-122"/>
                <a:ea typeface="宋体" panose="02010600030101010101" pitchFamily="2" charset="-122"/>
              </a:rPr>
              <a:t>选择合适的标准制定承担单位</a:t>
            </a:r>
            <a:r>
              <a:rPr lang="en-US" altLang="zh-CN" sz="1800">
                <a:latin typeface="宋体" panose="02010600030101010101" pitchFamily="2" charset="-122"/>
                <a:ea typeface="宋体" panose="02010600030101010101" pitchFamily="2" charset="-122"/>
              </a:rPr>
              <a:t>,</a:t>
            </a:r>
            <a:r>
              <a:rPr lang="zh-CN" altLang="en-US" sz="1800">
                <a:latin typeface="宋体" panose="02010600030101010101" pitchFamily="2" charset="-122"/>
                <a:ea typeface="宋体" panose="02010600030101010101" pitchFamily="2" charset="-122"/>
              </a:rPr>
              <a:t>开展</a:t>
            </a:r>
            <a:r>
              <a:rPr lang="en-US" altLang="zh-CN" sz="1800">
                <a:latin typeface="宋体" panose="02010600030101010101" pitchFamily="2" charset="-122"/>
                <a:ea typeface="宋体" panose="02010600030101010101" pitchFamily="2" charset="-122"/>
              </a:rPr>
              <a:t>ITS</a:t>
            </a:r>
            <a:r>
              <a:rPr lang="zh-CN" altLang="en-US" sz="1800">
                <a:latin typeface="宋体" panose="02010600030101010101" pitchFamily="2" charset="-122"/>
                <a:ea typeface="宋体" panose="02010600030101010101" pitchFamily="2" charset="-122"/>
              </a:rPr>
              <a:t>领域迫切需要的标准制定工作。</a:t>
            </a:r>
            <a:endParaRPr lang="zh-CN" altLang="en-US" sz="1800">
              <a:latin typeface="宋体" panose="02010600030101010101" pitchFamily="2" charset="-122"/>
              <a:ea typeface="宋体" panose="02010600030101010101" pitchFamily="2" charset="-122"/>
            </a:endParaRPr>
          </a:p>
        </p:txBody>
      </p:sp>
      <p:sp>
        <p:nvSpPr>
          <p:cNvPr id="12291" name="矩形 4"/>
          <p:cNvSpPr>
            <a:spLocks noChangeArrowheads="1"/>
          </p:cNvSpPr>
          <p:nvPr/>
        </p:nvSpPr>
        <p:spPr bwMode="auto">
          <a:xfrm>
            <a:off x="1817405" y="883662"/>
            <a:ext cx="4914922" cy="32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eaLnBrk="1" hangingPunct="1">
              <a:spcBef>
                <a:spcPct val="0"/>
              </a:spcBef>
              <a:buFontTx/>
              <a:buNone/>
            </a:pPr>
            <a:r>
              <a:rPr lang="zh-CN" altLang="en-US" sz="1500" b="1">
                <a:latin typeface="微软雅黑" panose="020B0503020204020204" pitchFamily="34" charset="-122"/>
                <a:ea typeface="微软雅黑" panose="020B0503020204020204" pitchFamily="34" charset="-122"/>
              </a:rPr>
              <a:t>进行标准化的步骤实施</a:t>
            </a:r>
            <a:r>
              <a:rPr lang="en-US" altLang="zh-CN" sz="1500" b="1">
                <a:latin typeface="微软雅黑" panose="020B0503020204020204" pitchFamily="34" charset="-122"/>
                <a:ea typeface="微软雅黑" panose="020B0503020204020204" pitchFamily="34" charset="-122"/>
              </a:rPr>
              <a:t>:</a:t>
            </a:r>
            <a:endParaRPr lang="zh-CN" altLang="en-US" sz="1500" b="1">
              <a:latin typeface="微软雅黑" panose="020B0503020204020204" pitchFamily="34" charset="-122"/>
              <a:ea typeface="微软雅黑" panose="020B0503020204020204" pitchFamily="34" charset="-122"/>
            </a:endParaRPr>
          </a:p>
        </p:txBody>
      </p:sp>
      <p:sp>
        <p:nvSpPr>
          <p:cNvPr id="6" name="标题 11"/>
          <p:cNvSpPr txBox="1"/>
          <p:nvPr/>
        </p:nvSpPr>
        <p:spPr bwMode="auto">
          <a:xfrm>
            <a:off x="304937" y="304875"/>
            <a:ext cx="5752139" cy="593078"/>
          </a:xfrm>
          <a:prstGeom prst="rect">
            <a:avLst/>
          </a:prstGeom>
          <a:noFill/>
          <a:ln w="9525">
            <a:noFill/>
            <a:miter lim="800000"/>
          </a:ln>
        </p:spPr>
        <p:txBody>
          <a:bodyPr anchor="ctr"/>
          <a:lstStyle/>
          <a:p>
            <a:pPr algn="ctr" eaLnBrk="1" hangingPunct="1">
              <a:defRPr/>
            </a:pPr>
            <a:r>
              <a:rPr lang="zh-CN" altLang="en-US" kern="0" dirty="0">
                <a:solidFill>
                  <a:srgbClr val="FF0000"/>
                </a:solidFill>
                <a:latin typeface="黑体" panose="02010609060101010101" pitchFamily="49" charset="-122"/>
                <a:ea typeface="黑体" panose="02010609060101010101" pitchFamily="49" charset="-122"/>
                <a:cs typeface="+mj-cs"/>
              </a:rPr>
              <a:t>第一节 智能交通系统标准化</a:t>
            </a:r>
            <a:endParaRPr lang="zh-CN" altLang="en-US" kern="0" dirty="0">
              <a:solidFill>
                <a:srgbClr val="FF0000"/>
              </a:solidFill>
              <a:latin typeface="黑体" panose="02010609060101010101" pitchFamily="49" charset="-122"/>
              <a:ea typeface="黑体" panose="02010609060101010101" pitchFamily="49" charset="-122"/>
              <a:cs typeface="+mj-cs"/>
            </a:endParaRPr>
          </a:p>
        </p:txBody>
      </p:sp>
      <p:sp>
        <p:nvSpPr>
          <p:cNvPr id="12293" name="等腰三角形 47"/>
          <p:cNvSpPr>
            <a:spLocks noChangeArrowheads="1"/>
          </p:cNvSpPr>
          <p:nvPr/>
        </p:nvSpPr>
        <p:spPr bwMode="auto">
          <a:xfrm rot="5400000">
            <a:off x="1111784" y="437663"/>
            <a:ext cx="437068" cy="376330"/>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95" tIns="34297" rIns="68595" bIns="34297" anchor="ct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endParaRPr lang="zh-CN" altLang="zh-CN" sz="135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med" advClick="0" advTm="0">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66195" y="1221883"/>
            <a:ext cx="5992704" cy="3727576"/>
          </a:xfrm>
        </p:spPr>
        <p:txBody>
          <a:bodyPr/>
          <a:lstStyle/>
          <a:p>
            <a:pPr marL="0" indent="457200">
              <a:buFontTx/>
              <a:buNone/>
              <a:defRPr/>
            </a:pPr>
            <a:r>
              <a:rPr lang="zh-CN" altLang="en-US" sz="1500" dirty="0">
                <a:latin typeface="宋体" panose="02010600030101010101" pitchFamily="2" charset="-122"/>
                <a:ea typeface="宋体" panose="02010600030101010101" pitchFamily="2" charset="-122"/>
              </a:rPr>
              <a:t>与其它领域的标准分类一样</a:t>
            </a:r>
            <a:r>
              <a:rPr lang="en-US" altLang="zh-CN" sz="1500" dirty="0">
                <a:latin typeface="宋体" panose="02010600030101010101" pitchFamily="2" charset="-122"/>
                <a:ea typeface="宋体" panose="02010600030101010101" pitchFamily="2" charset="-122"/>
              </a:rPr>
              <a:t>,ITS</a:t>
            </a:r>
            <a:r>
              <a:rPr lang="zh-CN" altLang="en-US" sz="1500" dirty="0">
                <a:latin typeface="宋体" panose="02010600030101010101" pitchFamily="2" charset="-122"/>
                <a:ea typeface="宋体" panose="02010600030101010101" pitchFamily="2" charset="-122"/>
              </a:rPr>
              <a:t>领域的标准也存在三种类型</a:t>
            </a:r>
            <a:r>
              <a:rPr lang="en-US" altLang="zh-CN" sz="1500" dirty="0">
                <a:latin typeface="宋体" panose="02010600030101010101" pitchFamily="2" charset="-122"/>
                <a:ea typeface="宋体" panose="02010600030101010101" pitchFamily="2" charset="-122"/>
              </a:rPr>
              <a:t>:</a:t>
            </a:r>
            <a:r>
              <a:rPr lang="zh-CN" altLang="en-US" sz="1500" dirty="0">
                <a:solidFill>
                  <a:srgbClr val="FF0000"/>
                </a:solidFill>
                <a:latin typeface="宋体" panose="02010600030101010101" pitchFamily="2" charset="-122"/>
                <a:ea typeface="宋体" panose="02010600030101010101" pitchFamily="2" charset="-122"/>
              </a:rPr>
              <a:t>强制性标准</a:t>
            </a:r>
            <a:r>
              <a:rPr lang="zh-CN" altLang="en-US" sz="1500" dirty="0">
                <a:latin typeface="宋体" panose="02010600030101010101" pitchFamily="2" charset="-122"/>
                <a:ea typeface="宋体" panose="02010600030101010101" pitchFamily="2" charset="-122"/>
              </a:rPr>
              <a:t>、</a:t>
            </a:r>
            <a:r>
              <a:rPr lang="zh-CN" altLang="en-US" sz="1500" dirty="0">
                <a:solidFill>
                  <a:srgbClr val="FF0000"/>
                </a:solidFill>
                <a:latin typeface="宋体" panose="02010600030101010101" pitchFamily="2" charset="-122"/>
                <a:ea typeface="宋体" panose="02010600030101010101" pitchFamily="2" charset="-122"/>
              </a:rPr>
              <a:t>事实标准</a:t>
            </a:r>
            <a:r>
              <a:rPr lang="zh-CN" altLang="en-US" sz="1500" dirty="0">
                <a:latin typeface="宋体" panose="02010600030101010101" pitchFamily="2" charset="-122"/>
                <a:ea typeface="宋体" panose="02010600030101010101" pitchFamily="2" charset="-122"/>
              </a:rPr>
              <a:t>，以及</a:t>
            </a:r>
            <a:r>
              <a:rPr lang="zh-CN" altLang="en-US" sz="1500" dirty="0">
                <a:solidFill>
                  <a:srgbClr val="FF0000"/>
                </a:solidFill>
                <a:latin typeface="宋体" panose="02010600030101010101" pitchFamily="2" charset="-122"/>
                <a:ea typeface="宋体" panose="02010600030101010101" pitchFamily="2" charset="-122"/>
              </a:rPr>
              <a:t>推荐标准</a:t>
            </a:r>
            <a:r>
              <a:rPr lang="zh-CN" altLang="en-US" sz="1500" dirty="0">
                <a:latin typeface="宋体" panose="02010600030101010101" pitchFamily="2" charset="-122"/>
                <a:ea typeface="宋体" panose="02010600030101010101" pitchFamily="2" charset="-122"/>
              </a:rPr>
              <a:t>。</a:t>
            </a:r>
            <a:endParaRPr lang="en-US" altLang="zh-CN" sz="1500" dirty="0">
              <a:latin typeface="宋体" panose="02010600030101010101" pitchFamily="2" charset="-122"/>
              <a:ea typeface="宋体" panose="02010600030101010101" pitchFamily="2" charset="-122"/>
            </a:endParaRPr>
          </a:p>
          <a:p>
            <a:pPr>
              <a:defRPr/>
            </a:pPr>
            <a:r>
              <a:rPr lang="zh-CN" altLang="en-US" sz="1500" dirty="0">
                <a:solidFill>
                  <a:srgbClr val="FF0000"/>
                </a:solidFill>
                <a:latin typeface="宋体" panose="02010600030101010101" pitchFamily="2" charset="-122"/>
                <a:ea typeface="宋体" panose="02010600030101010101" pitchFamily="2" charset="-122"/>
              </a:rPr>
              <a:t>强制性标准</a:t>
            </a:r>
            <a:r>
              <a:rPr lang="zh-CN" altLang="en-US" sz="1500" dirty="0">
                <a:latin typeface="宋体" panose="02010600030101010101" pitchFamily="2" charset="-122"/>
                <a:ea typeface="宋体" panose="02010600030101010101" pitchFamily="2" charset="-122"/>
              </a:rPr>
              <a:t>由政府机构制定以保障公共福利和社会安全。智能运输系统中的强制性标准是保障</a:t>
            </a:r>
            <a:r>
              <a:rPr lang="en-US" altLang="zh-CN" sz="1500" dirty="0">
                <a:latin typeface="宋体" panose="02010600030101010101" pitchFamily="2" charset="-122"/>
                <a:ea typeface="宋体" panose="02010600030101010101" pitchFamily="2" charset="-122"/>
              </a:rPr>
              <a:t>ITS</a:t>
            </a:r>
            <a:r>
              <a:rPr lang="zh-CN" altLang="en-US" sz="1500" dirty="0">
                <a:latin typeface="宋体" panose="02010600030101010101" pitchFamily="2" charset="-122"/>
                <a:ea typeface="宋体" panose="02010600030101010101" pitchFamily="2" charset="-122"/>
              </a:rPr>
              <a:t>顺利集成和全国兼容的有力武器。这也就避免了</a:t>
            </a:r>
            <a:r>
              <a:rPr lang="en-US" altLang="zh-CN" sz="1500" dirty="0">
                <a:latin typeface="宋体" panose="02010600030101010101" pitchFamily="2" charset="-122"/>
                <a:ea typeface="宋体" panose="02010600030101010101" pitchFamily="2" charset="-122"/>
              </a:rPr>
              <a:t>A</a:t>
            </a:r>
            <a:r>
              <a:rPr lang="zh-CN" altLang="en-US" sz="1500" dirty="0">
                <a:latin typeface="宋体" panose="02010600030101010101" pitchFamily="2" charset="-122"/>
                <a:ea typeface="宋体" panose="02010600030101010101" pitchFamily="2" charset="-122"/>
              </a:rPr>
              <a:t>公司生产的数字地图光盘不能在</a:t>
            </a:r>
            <a:r>
              <a:rPr lang="en-US" altLang="zh-CN" sz="1500" dirty="0">
                <a:latin typeface="宋体" panose="02010600030101010101" pitchFamily="2" charset="-122"/>
                <a:ea typeface="宋体" panose="02010600030101010101" pitchFamily="2" charset="-122"/>
              </a:rPr>
              <a:t>B</a:t>
            </a:r>
            <a:r>
              <a:rPr lang="zh-CN" altLang="en-US" sz="1500" dirty="0">
                <a:latin typeface="宋体" panose="02010600030101010101" pitchFamily="2" charset="-122"/>
                <a:ea typeface="宋体" panose="02010600030101010101" pitchFamily="2" charset="-122"/>
              </a:rPr>
              <a:t>公司生产的汽车导航系统中工作的可能性。</a:t>
            </a:r>
            <a:endParaRPr lang="en-US" altLang="zh-CN" sz="1500" dirty="0">
              <a:latin typeface="宋体" panose="02010600030101010101" pitchFamily="2" charset="-122"/>
              <a:ea typeface="宋体" panose="02010600030101010101" pitchFamily="2" charset="-122"/>
            </a:endParaRPr>
          </a:p>
          <a:p>
            <a:pPr>
              <a:defRPr/>
            </a:pPr>
            <a:r>
              <a:rPr lang="zh-CN" altLang="en-US" sz="1500" dirty="0">
                <a:solidFill>
                  <a:srgbClr val="FF0000"/>
                </a:solidFill>
                <a:latin typeface="宋体" panose="02010600030101010101" pitchFamily="2" charset="-122"/>
                <a:ea typeface="宋体" panose="02010600030101010101" pitchFamily="2" charset="-122"/>
              </a:rPr>
              <a:t>事实标准</a:t>
            </a:r>
            <a:r>
              <a:rPr lang="zh-CN" altLang="en-US" sz="1500" dirty="0">
                <a:latin typeface="宋体" panose="02010600030101010101" pitchFamily="2" charset="-122"/>
                <a:ea typeface="宋体" panose="02010600030101010101" pitchFamily="2" charset="-122"/>
              </a:rPr>
              <a:t>通常是工业上生产企业或组织对某项技术或产品研究颇深之后制定的以利于本企业的的设计规范</a:t>
            </a:r>
            <a:r>
              <a:rPr lang="en-US" altLang="zh-CN" sz="1500" dirty="0">
                <a:latin typeface="宋体" panose="02010600030101010101" pitchFamily="2" charset="-122"/>
                <a:ea typeface="宋体" panose="02010600030101010101" pitchFamily="2" charset="-122"/>
              </a:rPr>
              <a:t>,</a:t>
            </a:r>
            <a:r>
              <a:rPr lang="zh-CN" altLang="en-US" sz="1500" dirty="0">
                <a:latin typeface="宋体" panose="02010600030101010101" pitchFamily="2" charset="-122"/>
                <a:ea typeface="宋体" panose="02010600030101010101" pitchFamily="2" charset="-122"/>
              </a:rPr>
              <a:t>由于其合理性和市场普遍性而被广泛按受并采纳的标准。</a:t>
            </a:r>
            <a:endParaRPr lang="en-US" altLang="zh-CN" sz="1500" dirty="0">
              <a:latin typeface="宋体" panose="02010600030101010101" pitchFamily="2" charset="-122"/>
              <a:ea typeface="宋体" panose="02010600030101010101" pitchFamily="2" charset="-122"/>
            </a:endParaRPr>
          </a:p>
          <a:p>
            <a:pPr>
              <a:defRPr/>
            </a:pPr>
            <a:r>
              <a:rPr lang="zh-CN" altLang="en-US" sz="1500" dirty="0">
                <a:latin typeface="宋体" panose="02010600030101010101" pitchFamily="2" charset="-122"/>
                <a:ea typeface="宋体" panose="02010600030101010101" pitchFamily="2" charset="-122"/>
              </a:rPr>
              <a:t>还有一类标准是推荐性质的</a:t>
            </a:r>
            <a:r>
              <a:rPr lang="en-US" altLang="zh-CN" sz="1500" dirty="0">
                <a:latin typeface="宋体" panose="02010600030101010101" pitchFamily="2" charset="-122"/>
                <a:ea typeface="宋体" panose="02010600030101010101" pitchFamily="2" charset="-122"/>
              </a:rPr>
              <a:t>,</a:t>
            </a:r>
            <a:r>
              <a:rPr lang="zh-CN" altLang="en-US" sz="1500" dirty="0">
                <a:latin typeface="宋体" panose="02010600030101010101" pitchFamily="2" charset="-122"/>
                <a:ea typeface="宋体" panose="02010600030101010101" pitchFamily="2" charset="-122"/>
              </a:rPr>
              <a:t>它由具有共同利益的团体所制定</a:t>
            </a:r>
            <a:r>
              <a:rPr lang="en-US" altLang="zh-CN" sz="1500" dirty="0">
                <a:latin typeface="宋体" panose="02010600030101010101" pitchFamily="2" charset="-122"/>
                <a:ea typeface="宋体" panose="02010600030101010101" pitchFamily="2" charset="-122"/>
              </a:rPr>
              <a:t>,</a:t>
            </a:r>
            <a:r>
              <a:rPr lang="zh-CN" altLang="en-US" sz="1500" dirty="0">
                <a:latin typeface="宋体" panose="02010600030101010101" pitchFamily="2" charset="-122"/>
                <a:ea typeface="宋体" panose="02010600030101010101" pitchFamily="2" charset="-122"/>
              </a:rPr>
              <a:t>以利于市场的统一和生产者、系统集成商、服务提供商、消费者之间的协调一致。</a:t>
            </a:r>
            <a:endParaRPr lang="en-US" altLang="zh-CN" sz="1500" dirty="0">
              <a:latin typeface="宋体" panose="02010600030101010101" pitchFamily="2" charset="-122"/>
              <a:ea typeface="宋体" panose="02010600030101010101" pitchFamily="2" charset="-122"/>
            </a:endParaRPr>
          </a:p>
        </p:txBody>
      </p:sp>
      <p:sp>
        <p:nvSpPr>
          <p:cNvPr id="13315" name="矩形 4"/>
          <p:cNvSpPr>
            <a:spLocks noChangeArrowheads="1"/>
          </p:cNvSpPr>
          <p:nvPr/>
        </p:nvSpPr>
        <p:spPr bwMode="auto">
          <a:xfrm>
            <a:off x="1709031" y="868180"/>
            <a:ext cx="4916114" cy="321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eaLnBrk="1" hangingPunct="1">
              <a:spcBef>
                <a:spcPct val="0"/>
              </a:spcBef>
              <a:buFontTx/>
              <a:buNone/>
            </a:pPr>
            <a:r>
              <a:rPr lang="zh-CN" altLang="en-US" sz="1500" b="1">
                <a:latin typeface="微软雅黑" panose="020B0503020204020204" pitchFamily="34" charset="-122"/>
                <a:ea typeface="微软雅黑" panose="020B0503020204020204" pitchFamily="34" charset="-122"/>
              </a:rPr>
              <a:t>智能交通标准的分类：</a:t>
            </a:r>
            <a:endParaRPr lang="zh-CN" altLang="en-US" sz="1500" b="1">
              <a:latin typeface="微软雅黑" panose="020B0503020204020204" pitchFamily="34" charset="-122"/>
              <a:ea typeface="微软雅黑" panose="020B0503020204020204" pitchFamily="34" charset="-122"/>
            </a:endParaRPr>
          </a:p>
        </p:txBody>
      </p:sp>
      <p:sp>
        <p:nvSpPr>
          <p:cNvPr id="6" name="标题 11"/>
          <p:cNvSpPr txBox="1"/>
          <p:nvPr/>
        </p:nvSpPr>
        <p:spPr bwMode="auto">
          <a:xfrm>
            <a:off x="304937" y="304875"/>
            <a:ext cx="5752139" cy="593078"/>
          </a:xfrm>
          <a:prstGeom prst="rect">
            <a:avLst/>
          </a:prstGeom>
          <a:noFill/>
          <a:ln w="9525">
            <a:noFill/>
            <a:miter lim="800000"/>
          </a:ln>
        </p:spPr>
        <p:txBody>
          <a:bodyPr anchor="ctr"/>
          <a:lstStyle/>
          <a:p>
            <a:pPr algn="ctr" eaLnBrk="1" hangingPunct="1">
              <a:defRPr/>
            </a:pPr>
            <a:r>
              <a:rPr lang="zh-CN" altLang="en-US" kern="0" dirty="0">
                <a:solidFill>
                  <a:srgbClr val="FF0000"/>
                </a:solidFill>
                <a:latin typeface="黑体" panose="02010609060101010101" pitchFamily="49" charset="-122"/>
                <a:ea typeface="黑体" panose="02010609060101010101" pitchFamily="49" charset="-122"/>
                <a:cs typeface="+mj-cs"/>
              </a:rPr>
              <a:t>第一节 智能交通系统标准化</a:t>
            </a:r>
            <a:endParaRPr lang="zh-CN" altLang="en-US" kern="0" dirty="0">
              <a:solidFill>
                <a:srgbClr val="FF0000"/>
              </a:solidFill>
              <a:latin typeface="黑体" panose="02010609060101010101" pitchFamily="49" charset="-122"/>
              <a:ea typeface="黑体" panose="02010609060101010101" pitchFamily="49" charset="-122"/>
              <a:cs typeface="+mj-cs"/>
            </a:endParaRPr>
          </a:p>
        </p:txBody>
      </p:sp>
      <p:sp>
        <p:nvSpPr>
          <p:cNvPr id="13317" name="等腰三角形 47"/>
          <p:cNvSpPr>
            <a:spLocks noChangeArrowheads="1"/>
          </p:cNvSpPr>
          <p:nvPr/>
        </p:nvSpPr>
        <p:spPr bwMode="auto">
          <a:xfrm rot="5400000">
            <a:off x="1111784" y="437663"/>
            <a:ext cx="437068" cy="376330"/>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95" tIns="34297" rIns="68595" bIns="34297" anchor="ct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endParaRPr lang="zh-CN" altLang="zh-CN" sz="135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med" advClick="0" advTm="0">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1"/>
          <p:cNvSpPr>
            <a:spLocks noGrp="1" noChangeArrowheads="1"/>
          </p:cNvSpPr>
          <p:nvPr>
            <p:ph type="ctrTitle"/>
          </p:nvPr>
        </p:nvSpPr>
        <p:spPr>
          <a:xfrm>
            <a:off x="1924587" y="1059918"/>
            <a:ext cx="5294826" cy="1458876"/>
          </a:xfrm>
        </p:spPr>
        <p:txBody>
          <a:bodyPr anchor="t">
            <a:normAutofit fontScale="90000"/>
          </a:bodyPr>
          <a:lstStyle/>
          <a:p>
            <a:pPr indent="457200" algn="l" eaLnBrk="1" hangingPunct="1">
              <a:lnSpc>
                <a:spcPct val="120000"/>
              </a:lnSpc>
            </a:pPr>
            <a:r>
              <a:rPr lang="en-US" altLang="zh-CN" sz="1500">
                <a:latin typeface="宋体" panose="02010600030101010101" pitchFamily="2" charset="-122"/>
                <a:ea typeface="宋体" panose="02010600030101010101" pitchFamily="2" charset="-122"/>
              </a:rPr>
              <a:t>1992</a:t>
            </a:r>
            <a:r>
              <a:rPr lang="zh-CN" altLang="en-US" sz="1500">
                <a:latin typeface="宋体" panose="02010600030101010101" pitchFamily="2" charset="-122"/>
                <a:ea typeface="宋体" panose="02010600030101010101" pitchFamily="2" charset="-122"/>
              </a:rPr>
              <a:t>年国际标准化组织</a:t>
            </a:r>
            <a:r>
              <a:rPr lang="en-US" altLang="zh-CN" sz="1500">
                <a:latin typeface="宋体" panose="02010600030101010101" pitchFamily="2" charset="-122"/>
                <a:ea typeface="宋体" panose="02010600030101010101" pitchFamily="2" charset="-122"/>
              </a:rPr>
              <a:t>ISO</a:t>
            </a:r>
            <a:r>
              <a:rPr lang="zh-CN" altLang="en-US" sz="1500">
                <a:latin typeface="宋体" panose="02010600030101010101" pitchFamily="2" charset="-122"/>
                <a:ea typeface="宋体" panose="02010600030101010101" pitchFamily="2" charset="-122"/>
              </a:rPr>
              <a:t>设置了</a:t>
            </a:r>
            <a:r>
              <a:rPr lang="en-US" altLang="zh-CN" sz="1500">
                <a:latin typeface="宋体" panose="02010600030101010101" pitchFamily="2" charset="-122"/>
                <a:ea typeface="宋体" panose="02010600030101010101" pitchFamily="2" charset="-122"/>
              </a:rPr>
              <a:t>204</a:t>
            </a:r>
            <a:r>
              <a:rPr lang="zh-CN" altLang="en-US" sz="1500">
                <a:latin typeface="宋体" panose="02010600030101010101" pitchFamily="2" charset="-122"/>
                <a:ea typeface="宋体" panose="02010600030101010101" pitchFamily="2" charset="-122"/>
              </a:rPr>
              <a:t>技术委员会</a:t>
            </a:r>
            <a:r>
              <a:rPr lang="en-US" altLang="zh-CN" sz="1500">
                <a:latin typeface="宋体" panose="02010600030101010101" pitchFamily="2" charset="-122"/>
                <a:ea typeface="宋体" panose="02010600030101010101" pitchFamily="2" charset="-122"/>
              </a:rPr>
              <a:t>(TC204)</a:t>
            </a:r>
            <a:r>
              <a:rPr lang="zh-CN" altLang="en-US" sz="1500">
                <a:latin typeface="宋体" panose="02010600030101010101" pitchFamily="2" charset="-122"/>
                <a:ea typeface="宋体" panose="02010600030101010101" pitchFamily="2" charset="-122"/>
              </a:rPr>
              <a:t>，即</a:t>
            </a:r>
            <a:r>
              <a:rPr lang="zh-CN" altLang="en-US" sz="1500">
                <a:solidFill>
                  <a:srgbClr val="FF0000"/>
                </a:solidFill>
                <a:latin typeface="宋体" panose="02010600030101010101" pitchFamily="2" charset="-122"/>
                <a:ea typeface="宋体" panose="02010600030101010101" pitchFamily="2" charset="-122"/>
              </a:rPr>
              <a:t>交通信息与控制系统</a:t>
            </a:r>
            <a:r>
              <a:rPr lang="en-US" altLang="zh-CN" sz="1500">
                <a:solidFill>
                  <a:srgbClr val="FF0000"/>
                </a:solidFill>
                <a:latin typeface="宋体" panose="02010600030101010101" pitchFamily="2" charset="-122"/>
                <a:ea typeface="宋体" panose="02010600030101010101" pitchFamily="2" charset="-122"/>
              </a:rPr>
              <a:t>(TICS)</a:t>
            </a:r>
            <a:r>
              <a:rPr lang="zh-CN" altLang="en-US" sz="1500">
                <a:solidFill>
                  <a:srgbClr val="FF0000"/>
                </a:solidFill>
                <a:latin typeface="宋体" panose="02010600030101010101" pitchFamily="2" charset="-122"/>
                <a:ea typeface="宋体" panose="02010600030101010101" pitchFamily="2" charset="-122"/>
              </a:rPr>
              <a:t>技术委员会</a:t>
            </a:r>
            <a:r>
              <a:rPr lang="zh-CN" altLang="en-US" sz="1500">
                <a:latin typeface="宋体" panose="02010600030101010101" pitchFamily="2" charset="-122"/>
                <a:ea typeface="宋体" panose="02010600030101010101" pitchFamily="2" charset="-122"/>
              </a:rPr>
              <a:t>，全面负责智能交通系统领域的标准化工作。</a:t>
            </a:r>
            <a:r>
              <a:rPr lang="en-US" altLang="zh-CN" sz="1500">
                <a:latin typeface="宋体" panose="02010600030101010101" pitchFamily="2" charset="-122"/>
                <a:ea typeface="宋体" panose="02010600030101010101" pitchFamily="2" charset="-122"/>
              </a:rPr>
              <a:t>2001</a:t>
            </a:r>
            <a:r>
              <a:rPr lang="zh-CN" altLang="en-US" sz="1500">
                <a:latin typeface="宋体" panose="02010600030101010101" pitchFamily="2" charset="-122"/>
                <a:ea typeface="宋体" panose="02010600030101010101" pitchFamily="2" charset="-122"/>
              </a:rPr>
              <a:t>年</a:t>
            </a:r>
            <a:r>
              <a:rPr lang="en-US" altLang="zh-CN" sz="1500">
                <a:latin typeface="宋体" panose="02010600030101010101" pitchFamily="2" charset="-122"/>
                <a:ea typeface="宋体" panose="02010600030101010101" pitchFamily="2" charset="-122"/>
              </a:rPr>
              <a:t>4</a:t>
            </a:r>
            <a:r>
              <a:rPr lang="zh-CN" altLang="en-US" sz="1500">
                <a:latin typeface="宋体" panose="02010600030101010101" pitchFamily="2" charset="-122"/>
                <a:ea typeface="宋体" panose="02010600030101010101" pitchFamily="2" charset="-122"/>
              </a:rPr>
              <a:t>月在夏威夷召开的全体会议上，一致通过将</a:t>
            </a:r>
            <a:r>
              <a:rPr lang="en-US" altLang="zh-CN" sz="1500">
                <a:latin typeface="宋体" panose="02010600030101010101" pitchFamily="2" charset="-122"/>
                <a:ea typeface="宋体" panose="02010600030101010101" pitchFamily="2" charset="-122"/>
              </a:rPr>
              <a:t>TC204</a:t>
            </a:r>
            <a:r>
              <a:rPr lang="zh-CN" altLang="en-US" sz="1500">
                <a:latin typeface="宋体" panose="02010600030101010101" pitchFamily="2" charset="-122"/>
                <a:ea typeface="宋体" panose="02010600030101010101" pitchFamily="2" charset="-122"/>
              </a:rPr>
              <a:t>的名称更改为</a:t>
            </a:r>
            <a:r>
              <a:rPr lang="zh-CN" altLang="en-US" sz="1500">
                <a:solidFill>
                  <a:srgbClr val="FF0000"/>
                </a:solidFill>
                <a:latin typeface="宋体" panose="02010600030101010101" pitchFamily="2" charset="-122"/>
                <a:ea typeface="宋体" panose="02010600030101010101" pitchFamily="2" charset="-122"/>
              </a:rPr>
              <a:t>智能运输系统</a:t>
            </a:r>
            <a:r>
              <a:rPr lang="en-US" altLang="zh-CN" sz="1500">
                <a:solidFill>
                  <a:srgbClr val="FF0000"/>
                </a:solidFill>
                <a:latin typeface="宋体" panose="02010600030101010101" pitchFamily="2" charset="-122"/>
                <a:ea typeface="宋体" panose="02010600030101010101" pitchFamily="2" charset="-122"/>
              </a:rPr>
              <a:t>(ITS)</a:t>
            </a:r>
            <a:r>
              <a:rPr lang="zh-CN" altLang="en-US" sz="1500">
                <a:solidFill>
                  <a:srgbClr val="FF0000"/>
                </a:solidFill>
                <a:latin typeface="宋体" panose="02010600030101010101" pitchFamily="2" charset="-122"/>
                <a:ea typeface="宋体" panose="02010600030101010101" pitchFamily="2" charset="-122"/>
              </a:rPr>
              <a:t>技术委员会</a:t>
            </a:r>
            <a:r>
              <a:rPr lang="zh-CN" altLang="en-US" sz="1500">
                <a:latin typeface="宋体" panose="02010600030101010101" pitchFamily="2" charset="-122"/>
                <a:ea typeface="宋体" panose="02010600030101010101" pitchFamily="2" charset="-122"/>
              </a:rPr>
              <a:t>。</a:t>
            </a:r>
            <a:endParaRPr lang="zh-CN" altLang="en-US"/>
          </a:p>
        </p:txBody>
      </p:sp>
      <p:sp>
        <p:nvSpPr>
          <p:cNvPr id="6" name="标题 11"/>
          <p:cNvSpPr txBox="1"/>
          <p:nvPr/>
        </p:nvSpPr>
        <p:spPr bwMode="auto">
          <a:xfrm>
            <a:off x="1438693" y="465650"/>
            <a:ext cx="5996277" cy="485895"/>
          </a:xfrm>
          <a:prstGeom prst="rect">
            <a:avLst/>
          </a:prstGeom>
          <a:noFill/>
          <a:ln w="9525">
            <a:noFill/>
            <a:miter lim="800000"/>
          </a:ln>
        </p:spPr>
        <p:txBody>
          <a:bodyPr anchor="ctr"/>
          <a:lstStyle/>
          <a:p>
            <a:pPr algn="ctr" eaLnBrk="1" hangingPunct="1">
              <a:defRPr/>
            </a:pPr>
            <a:endParaRPr lang="zh-CN" altLang="en-US" sz="2250" kern="0" dirty="0">
              <a:solidFill>
                <a:srgbClr val="FF0000"/>
              </a:solidFill>
              <a:latin typeface="Adobe 黑体 Std R" pitchFamily="34" charset="-122"/>
              <a:ea typeface="Adobe 黑体 Std R" pitchFamily="34" charset="-122"/>
              <a:cs typeface="+mj-cs"/>
            </a:endParaRPr>
          </a:p>
        </p:txBody>
      </p:sp>
      <p:sp>
        <p:nvSpPr>
          <p:cNvPr id="4" name="标题 11"/>
          <p:cNvSpPr txBox="1"/>
          <p:nvPr/>
        </p:nvSpPr>
        <p:spPr bwMode="auto">
          <a:xfrm>
            <a:off x="926597" y="304875"/>
            <a:ext cx="5752139" cy="593078"/>
          </a:xfrm>
          <a:prstGeom prst="rect">
            <a:avLst/>
          </a:prstGeom>
          <a:noFill/>
          <a:ln w="9525">
            <a:noFill/>
            <a:miter lim="800000"/>
          </a:ln>
        </p:spPr>
        <p:txBody>
          <a:bodyPr anchor="ctr"/>
          <a:lstStyle/>
          <a:p>
            <a:pPr algn="ctr" eaLnBrk="1" hangingPunct="1">
              <a:defRPr/>
            </a:pPr>
            <a:r>
              <a:rPr lang="zh-CN" altLang="en-US" kern="0" dirty="0">
                <a:solidFill>
                  <a:srgbClr val="FF0000"/>
                </a:solidFill>
                <a:latin typeface="黑体" panose="02010609060101010101" pitchFamily="49" charset="-122"/>
                <a:ea typeface="黑体" panose="02010609060101010101" pitchFamily="49" charset="-122"/>
                <a:cs typeface="+mj-cs"/>
              </a:rPr>
              <a:t>第二节 国际上制定智能交通系统标准的组织</a:t>
            </a:r>
            <a:endParaRPr lang="zh-CN" altLang="en-US" kern="0" dirty="0">
              <a:solidFill>
                <a:srgbClr val="FF0000"/>
              </a:solidFill>
              <a:latin typeface="黑体" panose="02010609060101010101" pitchFamily="49" charset="-122"/>
              <a:ea typeface="黑体" panose="02010609060101010101" pitchFamily="49" charset="-122"/>
              <a:cs typeface="+mj-cs"/>
            </a:endParaRPr>
          </a:p>
        </p:txBody>
      </p:sp>
      <p:grpSp>
        <p:nvGrpSpPr>
          <p:cNvPr id="14341" name="Group 2"/>
          <p:cNvGrpSpPr/>
          <p:nvPr/>
        </p:nvGrpSpPr>
        <p:grpSpPr bwMode="auto">
          <a:xfrm>
            <a:off x="2012715" y="2518794"/>
            <a:ext cx="5637810" cy="1940007"/>
            <a:chOff x="2160" y="1752"/>
            <a:chExt cx="7380" cy="3435"/>
          </a:xfrm>
        </p:grpSpPr>
        <p:sp>
          <p:nvSpPr>
            <p:cNvPr id="14344" name="Text Box 3"/>
            <p:cNvSpPr txBox="1">
              <a:spLocks noChangeArrowheads="1"/>
            </p:cNvSpPr>
            <p:nvPr/>
          </p:nvSpPr>
          <p:spPr bwMode="auto">
            <a:xfrm>
              <a:off x="6840" y="2532"/>
              <a:ext cx="2700" cy="468"/>
            </a:xfrm>
            <a:prstGeom prst="rect">
              <a:avLst/>
            </a:prstGeom>
            <a:solidFill>
              <a:srgbClr val="FFFFFF"/>
            </a:solidFill>
            <a:ln w="9525">
              <a:solidFill>
                <a:srgbClr val="000000"/>
              </a:solidFill>
              <a:miter lim="800000"/>
            </a:ln>
          </p:spPr>
          <p:txBody>
            <a:bodyP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en-US" altLang="zh-CN" sz="1050">
                  <a:latin typeface="宋体" panose="02010600030101010101" pitchFamily="2" charset="-122"/>
                  <a:ea typeface="宋体" panose="02010600030101010101" pitchFamily="2" charset="-122"/>
                </a:rPr>
                <a:t>CCITT(</a:t>
              </a:r>
              <a:r>
                <a:rPr lang="zh-CN" altLang="en-US" sz="1050">
                  <a:latin typeface="宋体" panose="02010600030101010101" pitchFamily="2" charset="-122"/>
                  <a:ea typeface="宋体" panose="02010600030101010101" pitchFamily="2" charset="-122"/>
                </a:rPr>
                <a:t>国际电报电话咨询委员会</a:t>
              </a:r>
              <a:r>
                <a:rPr lang="en-US" altLang="zh-CN" sz="1050">
                  <a:latin typeface="宋体" panose="02010600030101010101" pitchFamily="2" charset="-122"/>
                  <a:ea typeface="宋体" panose="02010600030101010101" pitchFamily="2" charset="-122"/>
                </a:rPr>
                <a:t>)</a:t>
              </a:r>
              <a:endParaRPr lang="zh-CN" altLang="zh-CN" sz="1050">
                <a:latin typeface="宋体" panose="02010600030101010101" pitchFamily="2" charset="-122"/>
                <a:ea typeface="宋体" panose="02010600030101010101" pitchFamily="2" charset="-122"/>
              </a:endParaRPr>
            </a:p>
          </p:txBody>
        </p:sp>
        <p:sp>
          <p:nvSpPr>
            <p:cNvPr id="14345" name="Text Box 4"/>
            <p:cNvSpPr txBox="1">
              <a:spLocks noChangeArrowheads="1"/>
            </p:cNvSpPr>
            <p:nvPr/>
          </p:nvSpPr>
          <p:spPr bwMode="auto">
            <a:xfrm>
              <a:off x="4680" y="2553"/>
              <a:ext cx="1260" cy="437"/>
            </a:xfrm>
            <a:prstGeom prst="rect">
              <a:avLst/>
            </a:prstGeom>
            <a:solidFill>
              <a:srgbClr val="FFFFFF"/>
            </a:solidFill>
            <a:ln w="9525">
              <a:solidFill>
                <a:srgbClr val="000000"/>
              </a:solidFill>
              <a:miter lim="800000"/>
            </a:ln>
          </p:spPr>
          <p:txBody>
            <a:bodyP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zh-CN" altLang="en-US" sz="1050">
                  <a:latin typeface="宋体" panose="02010600030101010101" pitchFamily="2" charset="-122"/>
                  <a:ea typeface="宋体" panose="02010600030101010101" pitchFamily="2" charset="-122"/>
                </a:rPr>
                <a:t>基于条件的</a:t>
              </a:r>
              <a:endParaRPr lang="zh-CN" altLang="zh-CN" sz="1050">
                <a:latin typeface="宋体" panose="02010600030101010101" pitchFamily="2" charset="-122"/>
                <a:ea typeface="宋体" panose="02010600030101010101" pitchFamily="2" charset="-122"/>
              </a:endParaRPr>
            </a:p>
          </p:txBody>
        </p:sp>
        <p:sp>
          <p:nvSpPr>
            <p:cNvPr id="14346" name="Text Box 5"/>
            <p:cNvSpPr txBox="1">
              <a:spLocks noChangeArrowheads="1"/>
            </p:cNvSpPr>
            <p:nvPr/>
          </p:nvSpPr>
          <p:spPr bwMode="auto">
            <a:xfrm>
              <a:off x="4680" y="4278"/>
              <a:ext cx="1260" cy="468"/>
            </a:xfrm>
            <a:prstGeom prst="rect">
              <a:avLst/>
            </a:prstGeom>
            <a:solidFill>
              <a:srgbClr val="FFFFFF"/>
            </a:solidFill>
            <a:ln w="9525">
              <a:solidFill>
                <a:srgbClr val="000000"/>
              </a:solidFill>
              <a:miter lim="800000"/>
            </a:ln>
          </p:spPr>
          <p:txBody>
            <a:bodyP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zh-CN" altLang="en-US" sz="1050">
                  <a:latin typeface="宋体" panose="02010600030101010101" pitchFamily="2" charset="-122"/>
                  <a:ea typeface="宋体" panose="02010600030101010101" pitchFamily="2" charset="-122"/>
                </a:rPr>
                <a:t>民间的</a:t>
              </a:r>
              <a:endParaRPr lang="zh-CN" altLang="en-US" sz="1050">
                <a:latin typeface="宋体" panose="02010600030101010101" pitchFamily="2" charset="-122"/>
                <a:ea typeface="宋体" panose="02010600030101010101" pitchFamily="2" charset="-122"/>
              </a:endParaRPr>
            </a:p>
          </p:txBody>
        </p:sp>
        <p:sp>
          <p:nvSpPr>
            <p:cNvPr id="14347" name="Text Box 6"/>
            <p:cNvSpPr txBox="1">
              <a:spLocks noChangeArrowheads="1"/>
            </p:cNvSpPr>
            <p:nvPr/>
          </p:nvSpPr>
          <p:spPr bwMode="auto">
            <a:xfrm>
              <a:off x="2160" y="3312"/>
              <a:ext cx="1440" cy="468"/>
            </a:xfrm>
            <a:prstGeom prst="rect">
              <a:avLst/>
            </a:prstGeom>
            <a:solidFill>
              <a:srgbClr val="FFFFFF"/>
            </a:solidFill>
            <a:ln w="9525">
              <a:solidFill>
                <a:srgbClr val="000000"/>
              </a:solidFill>
              <a:miter lim="800000"/>
            </a:ln>
          </p:spPr>
          <p:txBody>
            <a:bodyPr lIns="13503" rIns="13503" anchor="ctr" anchorCtr="1"/>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zh-CN" altLang="en-US" sz="900">
                  <a:latin typeface="宋体" panose="02010600030101010101" pitchFamily="2" charset="-122"/>
                  <a:ea typeface="宋体" panose="02010600030101010101" pitchFamily="2" charset="-122"/>
                </a:rPr>
                <a:t>国际标准化组织</a:t>
              </a:r>
              <a:endParaRPr lang="zh-CN" altLang="zh-CN" sz="900">
                <a:latin typeface="宋体" panose="02010600030101010101" pitchFamily="2" charset="-122"/>
                <a:ea typeface="宋体" panose="02010600030101010101" pitchFamily="2" charset="-122"/>
              </a:endParaRPr>
            </a:p>
          </p:txBody>
        </p:sp>
        <p:sp>
          <p:nvSpPr>
            <p:cNvPr id="14348" name="Text Box 7"/>
            <p:cNvSpPr txBox="1">
              <a:spLocks noChangeArrowheads="1"/>
            </p:cNvSpPr>
            <p:nvPr/>
          </p:nvSpPr>
          <p:spPr bwMode="auto">
            <a:xfrm>
              <a:off x="6840" y="1752"/>
              <a:ext cx="2700" cy="468"/>
            </a:xfrm>
            <a:prstGeom prst="rect">
              <a:avLst/>
            </a:prstGeom>
            <a:solidFill>
              <a:srgbClr val="FFFFFF"/>
            </a:solidFill>
            <a:ln w="9525">
              <a:solidFill>
                <a:srgbClr val="000000"/>
              </a:solidFill>
              <a:miter lim="800000"/>
            </a:ln>
          </p:spPr>
          <p:txBody>
            <a:bodyP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en-US" altLang="zh-CN" sz="1050">
                  <a:latin typeface="宋体" panose="02010600030101010101" pitchFamily="2" charset="-122"/>
                  <a:ea typeface="宋体" panose="02010600030101010101" pitchFamily="2" charset="-122"/>
                </a:rPr>
                <a:t>ITU(</a:t>
              </a:r>
              <a:r>
                <a:rPr lang="zh-CN" altLang="en-US" sz="1050">
                  <a:latin typeface="宋体" panose="02010600030101010101" pitchFamily="2" charset="-122"/>
                  <a:ea typeface="宋体" panose="02010600030101010101" pitchFamily="2" charset="-122"/>
                </a:rPr>
                <a:t>国际电气通信联合会</a:t>
              </a:r>
              <a:r>
                <a:rPr lang="en-US" altLang="zh-CN" sz="675">
                  <a:latin typeface="Calibri" panose="020F0502020204030204" charset="0"/>
                </a:rPr>
                <a:t>)</a:t>
              </a:r>
              <a:endParaRPr lang="en-US" altLang="zh-CN" sz="675"/>
            </a:p>
            <a:p>
              <a:pPr eaLnBrk="1" hangingPunct="1">
                <a:spcBef>
                  <a:spcPct val="0"/>
                </a:spcBef>
                <a:buFontTx/>
                <a:buNone/>
              </a:pPr>
              <a:endParaRPr lang="zh-CN" altLang="zh-CN" sz="1200"/>
            </a:p>
          </p:txBody>
        </p:sp>
        <p:sp>
          <p:nvSpPr>
            <p:cNvPr id="14349" name="Text Box 8"/>
            <p:cNvSpPr txBox="1">
              <a:spLocks noChangeArrowheads="1"/>
            </p:cNvSpPr>
            <p:nvPr/>
          </p:nvSpPr>
          <p:spPr bwMode="auto">
            <a:xfrm>
              <a:off x="6840" y="3159"/>
              <a:ext cx="2700" cy="468"/>
            </a:xfrm>
            <a:prstGeom prst="rect">
              <a:avLst/>
            </a:prstGeom>
            <a:solidFill>
              <a:srgbClr val="FFFFFF"/>
            </a:solidFill>
            <a:ln w="9525">
              <a:solidFill>
                <a:srgbClr val="000000"/>
              </a:solidFill>
              <a:miter lim="800000"/>
            </a:ln>
          </p:spPr>
          <p:txBody>
            <a:bodyPr lIns="13503" rIns="13503"/>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en-US" altLang="zh-CN" sz="1050">
                  <a:latin typeface="宋体" panose="02010600030101010101" pitchFamily="2" charset="-122"/>
                  <a:ea typeface="宋体" panose="02010600030101010101" pitchFamily="2" charset="-122"/>
                </a:rPr>
                <a:t>CCIR(</a:t>
              </a:r>
              <a:r>
                <a:rPr lang="zh-CN" altLang="en-US" sz="1050">
                  <a:latin typeface="宋体" panose="02010600030101010101" pitchFamily="2" charset="-122"/>
                  <a:ea typeface="宋体" panose="02010600030101010101" pitchFamily="2" charset="-122"/>
                </a:rPr>
                <a:t>国际无线电咨询委员会</a:t>
              </a:r>
              <a:r>
                <a:rPr lang="en-US" altLang="zh-CN" sz="1050">
                  <a:latin typeface="宋体" panose="02010600030101010101" pitchFamily="2" charset="-122"/>
                  <a:ea typeface="宋体" panose="02010600030101010101" pitchFamily="2" charset="-122"/>
                </a:rPr>
                <a:t>)</a:t>
              </a:r>
              <a:endParaRPr lang="en-US" altLang="zh-CN" sz="1050">
                <a:latin typeface="宋体" panose="02010600030101010101" pitchFamily="2" charset="-122"/>
                <a:ea typeface="宋体" panose="02010600030101010101" pitchFamily="2" charset="-122"/>
              </a:endParaRPr>
            </a:p>
            <a:p>
              <a:pPr eaLnBrk="1" hangingPunct="1">
                <a:spcBef>
                  <a:spcPct val="0"/>
                </a:spcBef>
                <a:buFontTx/>
                <a:buNone/>
              </a:pPr>
              <a:endParaRPr lang="zh-CN" altLang="zh-CN" sz="1200"/>
            </a:p>
          </p:txBody>
        </p:sp>
        <p:sp>
          <p:nvSpPr>
            <p:cNvPr id="14350" name="Text Box 9"/>
            <p:cNvSpPr txBox="1">
              <a:spLocks noChangeArrowheads="1"/>
            </p:cNvSpPr>
            <p:nvPr/>
          </p:nvSpPr>
          <p:spPr bwMode="auto">
            <a:xfrm>
              <a:off x="6840" y="3936"/>
              <a:ext cx="2700" cy="468"/>
            </a:xfrm>
            <a:prstGeom prst="rect">
              <a:avLst/>
            </a:prstGeom>
            <a:solidFill>
              <a:srgbClr val="FFFFFF"/>
            </a:solidFill>
            <a:ln w="9525">
              <a:solidFill>
                <a:srgbClr val="000000"/>
              </a:solidFill>
              <a:miter lim="800000"/>
            </a:ln>
          </p:spPr>
          <p:txBody>
            <a:bodyP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en-US" altLang="zh-CN" sz="1050">
                  <a:latin typeface="宋体" panose="02010600030101010101" pitchFamily="2" charset="-122"/>
                  <a:ea typeface="宋体" panose="02010600030101010101" pitchFamily="2" charset="-122"/>
                </a:rPr>
                <a:t>ISO(</a:t>
              </a:r>
              <a:r>
                <a:rPr lang="zh-CN" altLang="en-US" sz="1050">
                  <a:latin typeface="宋体" panose="02010600030101010101" pitchFamily="2" charset="-122"/>
                  <a:ea typeface="宋体" panose="02010600030101010101" pitchFamily="2" charset="-122"/>
                </a:rPr>
                <a:t>国际化标准组织</a:t>
              </a:r>
              <a:r>
                <a:rPr lang="en-US" altLang="zh-CN" sz="1050">
                  <a:latin typeface="宋体" panose="02010600030101010101" pitchFamily="2" charset="-122"/>
                  <a:ea typeface="宋体" panose="02010600030101010101" pitchFamily="2" charset="-122"/>
                </a:rPr>
                <a:t>)</a:t>
              </a:r>
              <a:endParaRPr lang="en-US" altLang="zh-CN" sz="1050">
                <a:latin typeface="宋体" panose="02010600030101010101" pitchFamily="2" charset="-122"/>
                <a:ea typeface="宋体" panose="02010600030101010101" pitchFamily="2" charset="-122"/>
              </a:endParaRPr>
            </a:p>
            <a:p>
              <a:pPr eaLnBrk="1" hangingPunct="1">
                <a:spcBef>
                  <a:spcPct val="0"/>
                </a:spcBef>
                <a:buFontTx/>
                <a:buNone/>
              </a:pPr>
              <a:endParaRPr lang="zh-CN" altLang="zh-CN" sz="1050">
                <a:latin typeface="宋体" panose="02010600030101010101" pitchFamily="2" charset="-122"/>
                <a:ea typeface="宋体" panose="02010600030101010101" pitchFamily="2" charset="-122"/>
              </a:endParaRPr>
            </a:p>
          </p:txBody>
        </p:sp>
        <p:sp>
          <p:nvSpPr>
            <p:cNvPr id="14351" name="Text Box 10"/>
            <p:cNvSpPr txBox="1">
              <a:spLocks noChangeArrowheads="1"/>
            </p:cNvSpPr>
            <p:nvPr/>
          </p:nvSpPr>
          <p:spPr bwMode="auto">
            <a:xfrm>
              <a:off x="6840" y="4719"/>
              <a:ext cx="2700" cy="468"/>
            </a:xfrm>
            <a:prstGeom prst="rect">
              <a:avLst/>
            </a:prstGeom>
            <a:solidFill>
              <a:srgbClr val="FFFFFF"/>
            </a:solidFill>
            <a:ln w="9525">
              <a:solidFill>
                <a:srgbClr val="000000"/>
              </a:solidFill>
              <a:miter lim="800000"/>
            </a:ln>
          </p:spPr>
          <p:txBody>
            <a:bodyPr lIns="13503" rIns="13503"/>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r>
                <a:rPr lang="en-US" altLang="zh-CN" sz="1050">
                  <a:latin typeface="宋体" panose="02010600030101010101" pitchFamily="2" charset="-122"/>
                  <a:ea typeface="宋体" panose="02010600030101010101" pitchFamily="2" charset="-122"/>
                </a:rPr>
                <a:t>IEC(</a:t>
              </a:r>
              <a:r>
                <a:rPr lang="zh-CN" altLang="en-US" sz="1050">
                  <a:latin typeface="宋体" panose="02010600030101010101" pitchFamily="2" charset="-122"/>
                  <a:ea typeface="宋体" panose="02010600030101010101" pitchFamily="2" charset="-122"/>
                </a:rPr>
                <a:t>国际电气标准化联合会</a:t>
              </a:r>
              <a:r>
                <a:rPr lang="en-US" altLang="zh-CN" sz="1050">
                  <a:latin typeface="宋体" panose="02010600030101010101" pitchFamily="2" charset="-122"/>
                  <a:ea typeface="宋体" panose="02010600030101010101" pitchFamily="2" charset="-122"/>
                </a:rPr>
                <a:t>)</a:t>
              </a:r>
              <a:endParaRPr lang="en-US" altLang="zh-CN" sz="1050">
                <a:latin typeface="宋体" panose="02010600030101010101" pitchFamily="2" charset="-122"/>
                <a:ea typeface="宋体" panose="02010600030101010101" pitchFamily="2" charset="-122"/>
              </a:endParaRPr>
            </a:p>
            <a:p>
              <a:pPr eaLnBrk="1" hangingPunct="1">
                <a:spcBef>
                  <a:spcPct val="0"/>
                </a:spcBef>
                <a:buFontTx/>
                <a:buNone/>
              </a:pPr>
              <a:endParaRPr lang="zh-CN" altLang="zh-CN" sz="1200"/>
            </a:p>
          </p:txBody>
        </p:sp>
        <p:sp>
          <p:nvSpPr>
            <p:cNvPr id="14352" name="Line 11"/>
            <p:cNvSpPr>
              <a:spLocks noChangeShapeType="1"/>
            </p:cNvSpPr>
            <p:nvPr/>
          </p:nvSpPr>
          <p:spPr bwMode="auto">
            <a:xfrm>
              <a:off x="4140" y="2784"/>
              <a:ext cx="0" cy="1716"/>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53" name="Line 12"/>
            <p:cNvSpPr>
              <a:spLocks noChangeShapeType="1"/>
            </p:cNvSpPr>
            <p:nvPr/>
          </p:nvSpPr>
          <p:spPr bwMode="auto">
            <a:xfrm>
              <a:off x="4140" y="2763"/>
              <a:ext cx="54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54" name="Line 13"/>
            <p:cNvSpPr>
              <a:spLocks noChangeShapeType="1"/>
            </p:cNvSpPr>
            <p:nvPr/>
          </p:nvSpPr>
          <p:spPr bwMode="auto">
            <a:xfrm>
              <a:off x="4140" y="4515"/>
              <a:ext cx="54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55" name="Line 14"/>
            <p:cNvSpPr>
              <a:spLocks noChangeShapeType="1"/>
            </p:cNvSpPr>
            <p:nvPr/>
          </p:nvSpPr>
          <p:spPr bwMode="auto">
            <a:xfrm>
              <a:off x="3600" y="3543"/>
              <a:ext cx="54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56" name="Line 15"/>
            <p:cNvSpPr>
              <a:spLocks noChangeShapeType="1"/>
            </p:cNvSpPr>
            <p:nvPr/>
          </p:nvSpPr>
          <p:spPr bwMode="auto">
            <a:xfrm>
              <a:off x="6405" y="2004"/>
              <a:ext cx="0" cy="1378"/>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57" name="Line 16"/>
            <p:cNvSpPr>
              <a:spLocks noChangeShapeType="1"/>
            </p:cNvSpPr>
            <p:nvPr/>
          </p:nvSpPr>
          <p:spPr bwMode="auto">
            <a:xfrm>
              <a:off x="6432" y="3387"/>
              <a:ext cx="42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58" name="Line 17"/>
            <p:cNvSpPr>
              <a:spLocks noChangeShapeType="1"/>
            </p:cNvSpPr>
            <p:nvPr/>
          </p:nvSpPr>
          <p:spPr bwMode="auto">
            <a:xfrm>
              <a:off x="6405" y="2763"/>
              <a:ext cx="42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59" name="Line 18"/>
            <p:cNvSpPr>
              <a:spLocks noChangeShapeType="1"/>
            </p:cNvSpPr>
            <p:nvPr/>
          </p:nvSpPr>
          <p:spPr bwMode="auto">
            <a:xfrm>
              <a:off x="6420" y="2004"/>
              <a:ext cx="42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60" name="Line 19"/>
            <p:cNvSpPr>
              <a:spLocks noChangeShapeType="1"/>
            </p:cNvSpPr>
            <p:nvPr/>
          </p:nvSpPr>
          <p:spPr bwMode="auto">
            <a:xfrm>
              <a:off x="6405" y="4167"/>
              <a:ext cx="42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61" name="Line 20"/>
            <p:cNvSpPr>
              <a:spLocks noChangeShapeType="1"/>
            </p:cNvSpPr>
            <p:nvPr/>
          </p:nvSpPr>
          <p:spPr bwMode="auto">
            <a:xfrm>
              <a:off x="6405" y="4947"/>
              <a:ext cx="420"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62" name="Line 21"/>
            <p:cNvSpPr>
              <a:spLocks noChangeShapeType="1"/>
            </p:cNvSpPr>
            <p:nvPr/>
          </p:nvSpPr>
          <p:spPr bwMode="auto">
            <a:xfrm>
              <a:off x="6405" y="4167"/>
              <a:ext cx="0" cy="78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63" name="Line 22"/>
            <p:cNvSpPr>
              <a:spLocks noChangeShapeType="1"/>
            </p:cNvSpPr>
            <p:nvPr/>
          </p:nvSpPr>
          <p:spPr bwMode="auto">
            <a:xfrm>
              <a:off x="5940" y="4500"/>
              <a:ext cx="476"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sp>
          <p:nvSpPr>
            <p:cNvPr id="14364" name="Line 23"/>
            <p:cNvSpPr>
              <a:spLocks noChangeShapeType="1"/>
            </p:cNvSpPr>
            <p:nvPr/>
          </p:nvSpPr>
          <p:spPr bwMode="auto">
            <a:xfrm>
              <a:off x="5940" y="2763"/>
              <a:ext cx="476" cy="0"/>
            </a:xfrm>
            <a:prstGeom prst="line">
              <a:avLst/>
            </a:prstGeom>
            <a:noFill/>
            <a:ln w="9525">
              <a:solidFill>
                <a:srgbClr val="000000"/>
              </a:solidFill>
              <a:round/>
            </a:ln>
            <a:extLst>
              <a:ext uri="{909E8E84-426E-40DD-AFC4-6F175D3DCCD1}">
                <a14:hiddenFill xmlns:a14="http://schemas.microsoft.com/office/drawing/2010/main">
                  <a:noFill/>
                </a14:hiddenFill>
              </a:ext>
            </a:extLst>
          </p:spPr>
          <p:txBody>
            <a:bodyPr/>
            <a:lstStyle/>
            <a:p>
              <a:endParaRPr lang="zh-CN" altLang="en-US" sz="1350"/>
            </a:p>
          </p:txBody>
        </p:sp>
      </p:grpSp>
      <p:sp>
        <p:nvSpPr>
          <p:cNvPr id="2" name="矩形 1"/>
          <p:cNvSpPr/>
          <p:nvPr/>
        </p:nvSpPr>
        <p:spPr>
          <a:xfrm>
            <a:off x="3556597" y="4570747"/>
            <a:ext cx="1725930" cy="299085"/>
          </a:xfrm>
          <a:prstGeom prst="rect">
            <a:avLst/>
          </a:prstGeom>
        </p:spPr>
        <p:txBody>
          <a:bodyPr wrap="none">
            <a:spAutoFit/>
          </a:bodyPr>
          <a:lstStyle/>
          <a:p>
            <a:pPr algn="ctr" eaLnBrk="1" hangingPunct="1">
              <a:defRPr/>
            </a:pPr>
            <a:r>
              <a:rPr lang="zh-CN" altLang="en-US" sz="1350" kern="0" dirty="0">
                <a:solidFill>
                  <a:srgbClr val="FF0000"/>
                </a:solidFill>
                <a:latin typeface="Adobe 黑体 Std R" pitchFamily="34" charset="-122"/>
                <a:ea typeface="Adobe 黑体 Std R" pitchFamily="34" charset="-122"/>
              </a:rPr>
              <a:t>国际标准组织分类图</a:t>
            </a:r>
            <a:endParaRPr lang="zh-CN" altLang="en-US" sz="1350" kern="0" dirty="0">
              <a:solidFill>
                <a:srgbClr val="FF0000"/>
              </a:solidFill>
              <a:latin typeface="Adobe 黑体 Std R" pitchFamily="34" charset="-122"/>
              <a:ea typeface="Adobe 黑体 Std R" pitchFamily="34" charset="-122"/>
            </a:endParaRPr>
          </a:p>
        </p:txBody>
      </p:sp>
      <p:sp>
        <p:nvSpPr>
          <p:cNvPr id="14343" name="等腰三角形 47"/>
          <p:cNvSpPr>
            <a:spLocks noChangeArrowheads="1"/>
          </p:cNvSpPr>
          <p:nvPr/>
        </p:nvSpPr>
        <p:spPr bwMode="auto">
          <a:xfrm rot="5400000">
            <a:off x="1111784" y="437663"/>
            <a:ext cx="437068" cy="376330"/>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95" tIns="34297" rIns="68595" bIns="34297" anchor="ct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endParaRPr lang="zh-CN" altLang="zh-CN" sz="135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med" advClick="0" advTm="0">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11"/>
          <p:cNvSpPr>
            <a:spLocks noGrp="1" noChangeArrowheads="1"/>
          </p:cNvSpPr>
          <p:nvPr>
            <p:ph type="ctrTitle"/>
          </p:nvPr>
        </p:nvSpPr>
        <p:spPr>
          <a:xfrm>
            <a:off x="1762622" y="1006327"/>
            <a:ext cx="5402009" cy="2592630"/>
          </a:xfrm>
        </p:spPr>
        <p:txBody>
          <a:bodyPr anchor="t"/>
          <a:lstStyle/>
          <a:p>
            <a:pPr indent="457200" algn="l" eaLnBrk="1" hangingPunct="1">
              <a:lnSpc>
                <a:spcPct val="120000"/>
              </a:lnSpc>
            </a:pPr>
            <a:r>
              <a:rPr lang="en-US" altLang="zh-CN" sz="1500">
                <a:latin typeface="宋体" panose="02010600030101010101" pitchFamily="2" charset="-122"/>
                <a:ea typeface="宋体" panose="02010600030101010101" pitchFamily="2" charset="-122"/>
              </a:rPr>
              <a:t>TC204</a:t>
            </a:r>
            <a:r>
              <a:rPr lang="zh-CN" altLang="en-US" sz="1500">
                <a:latin typeface="宋体" panose="02010600030101010101" pitchFamily="2" charset="-122"/>
                <a:ea typeface="宋体" panose="02010600030101010101" pitchFamily="2" charset="-122"/>
              </a:rPr>
              <a:t>是成立于</a:t>
            </a:r>
            <a:r>
              <a:rPr lang="en-US" altLang="zh-CN" sz="1500">
                <a:latin typeface="宋体" panose="02010600030101010101" pitchFamily="2" charset="-122"/>
                <a:ea typeface="宋体" panose="02010600030101010101" pitchFamily="2" charset="-122"/>
              </a:rPr>
              <a:t>1993</a:t>
            </a:r>
            <a:r>
              <a:rPr lang="zh-CN" altLang="en-US" sz="1500">
                <a:latin typeface="宋体" panose="02010600030101010101" pitchFamily="2" charset="-122"/>
                <a:ea typeface="宋体" panose="02010600030101010101" pitchFamily="2" charset="-122"/>
              </a:rPr>
              <a:t>年</a:t>
            </a:r>
            <a:r>
              <a:rPr lang="en-US" altLang="zh-CN" sz="1500">
                <a:latin typeface="宋体" panose="02010600030101010101" pitchFamily="2" charset="-122"/>
                <a:ea typeface="宋体" panose="02010600030101010101" pitchFamily="2" charset="-122"/>
              </a:rPr>
              <a:t>4</a:t>
            </a:r>
            <a:r>
              <a:rPr lang="zh-CN" altLang="en-US" sz="1500">
                <a:latin typeface="宋体" panose="02010600030101010101" pitchFamily="2" charset="-122"/>
                <a:ea typeface="宋体" panose="02010600030101010101" pitchFamily="2" charset="-122"/>
              </a:rPr>
              <a:t>月的</a:t>
            </a:r>
            <a:r>
              <a:rPr lang="en-US" altLang="zh-CN" sz="1500">
                <a:latin typeface="宋体" panose="02010600030101010101" pitchFamily="2" charset="-122"/>
                <a:ea typeface="宋体" panose="02010600030101010101" pitchFamily="2" charset="-122"/>
              </a:rPr>
              <a:t>ISO</a:t>
            </a:r>
            <a:r>
              <a:rPr lang="zh-CN" altLang="en-US" sz="1500">
                <a:latin typeface="宋体" panose="02010600030101010101" pitchFamily="2" charset="-122"/>
                <a:ea typeface="宋体" panose="02010600030101010101" pitchFamily="2" charset="-122"/>
              </a:rPr>
              <a:t>的一个新技术委员会，专门组织</a:t>
            </a:r>
            <a:r>
              <a:rPr lang="en-US" altLang="zh-CN" sz="1500">
                <a:latin typeface="宋体" panose="02010600030101010101" pitchFamily="2" charset="-122"/>
                <a:ea typeface="宋体" panose="02010600030101010101" pitchFamily="2" charset="-122"/>
              </a:rPr>
              <a:t>TICS</a:t>
            </a:r>
            <a:r>
              <a:rPr lang="zh-CN" altLang="en-US" sz="1500">
                <a:latin typeface="宋体" panose="02010600030101010101" pitchFamily="2" charset="-122"/>
                <a:ea typeface="宋体" panose="02010600030101010101" pitchFamily="2" charset="-122"/>
              </a:rPr>
              <a:t>（</a:t>
            </a:r>
            <a:r>
              <a:rPr lang="en-US" altLang="zh-CN" sz="1500">
                <a:latin typeface="宋体" panose="02010600030101010101" pitchFamily="2" charset="-122"/>
                <a:ea typeface="宋体" panose="02010600030101010101" pitchFamily="2" charset="-122"/>
              </a:rPr>
              <a:t>Transportation Information and Control Systems</a:t>
            </a:r>
            <a:r>
              <a:rPr lang="zh-CN" altLang="en-US" sz="1500">
                <a:latin typeface="宋体" panose="02010600030101010101" pitchFamily="2" charset="-122"/>
                <a:ea typeface="宋体" panose="02010600030101010101" pitchFamily="2" charset="-122"/>
              </a:rPr>
              <a:t>）领域的国际标准化活动，是实质上的</a:t>
            </a:r>
            <a:r>
              <a:rPr lang="en-US" altLang="zh-CN" sz="1500">
                <a:latin typeface="宋体" panose="02010600030101010101" pitchFamily="2" charset="-122"/>
                <a:ea typeface="宋体" panose="02010600030101010101" pitchFamily="2" charset="-122"/>
              </a:rPr>
              <a:t>ITS</a:t>
            </a:r>
            <a:r>
              <a:rPr lang="zh-CN" altLang="en-US" sz="1500">
                <a:latin typeface="宋体" panose="02010600030101010101" pitchFamily="2" charset="-122"/>
                <a:ea typeface="宋体" panose="02010600030101010101" pitchFamily="2" charset="-122"/>
              </a:rPr>
              <a:t>国际标准化组织，它的工作组划分情况、工作内容和牵头国家如表</a:t>
            </a:r>
            <a:r>
              <a:rPr lang="en-US" altLang="zh-CN" sz="1500">
                <a:latin typeface="宋体" panose="02010600030101010101" pitchFamily="2" charset="-122"/>
                <a:ea typeface="宋体" panose="02010600030101010101" pitchFamily="2" charset="-122"/>
              </a:rPr>
              <a:t>10-1</a:t>
            </a:r>
            <a:r>
              <a:rPr lang="zh-CN" altLang="en-US" sz="1500">
                <a:latin typeface="宋体" panose="02010600030101010101" pitchFamily="2" charset="-122"/>
                <a:ea typeface="宋体" panose="02010600030101010101" pitchFamily="2" charset="-122"/>
              </a:rPr>
              <a:t>所示。</a:t>
            </a:r>
            <a:br>
              <a:rPr lang="en-US" altLang="zh-CN" sz="1500">
                <a:latin typeface="宋体" panose="02010600030101010101" pitchFamily="2" charset="-122"/>
                <a:ea typeface="宋体" panose="02010600030101010101" pitchFamily="2" charset="-122"/>
              </a:rPr>
            </a:br>
            <a:r>
              <a:rPr lang="en-US" altLang="zh-CN" sz="1500">
                <a:latin typeface="宋体" panose="02010600030101010101" pitchFamily="2" charset="-122"/>
                <a:ea typeface="宋体" panose="02010600030101010101" pitchFamily="2" charset="-122"/>
              </a:rPr>
              <a:t>    TC22</a:t>
            </a:r>
            <a:r>
              <a:rPr lang="zh-CN" altLang="en-US" sz="1500">
                <a:latin typeface="宋体" panose="02010600030101010101" pitchFamily="2" charset="-122"/>
                <a:ea typeface="宋体" panose="02010600030101010101" pitchFamily="2" charset="-122"/>
              </a:rPr>
              <a:t>是是包括</a:t>
            </a:r>
            <a:r>
              <a:rPr lang="en-US" altLang="zh-CN" sz="1500">
                <a:latin typeface="宋体" panose="02010600030101010101" pitchFamily="2" charset="-122"/>
                <a:ea typeface="宋体" panose="02010600030101010101" pitchFamily="2" charset="-122"/>
              </a:rPr>
              <a:t>ITS</a:t>
            </a:r>
            <a:r>
              <a:rPr lang="zh-CN" altLang="en-US" sz="1500">
                <a:latin typeface="宋体" panose="02010600030101010101" pitchFamily="2" charset="-122"/>
                <a:ea typeface="宋体" panose="02010600030101010101" pitchFamily="2" charset="-122"/>
              </a:rPr>
              <a:t>安全、人为因素等领域标准活动的委员会。</a:t>
            </a:r>
            <a:r>
              <a:rPr lang="en-US" altLang="zh-CN" sz="1500">
                <a:latin typeface="宋体" panose="02010600030101010101" pitchFamily="2" charset="-122"/>
                <a:ea typeface="宋体" panose="02010600030101010101" pitchFamily="2" charset="-122"/>
              </a:rPr>
              <a:t>TC211</a:t>
            </a:r>
            <a:r>
              <a:rPr lang="zh-CN" altLang="en-US" sz="1500">
                <a:latin typeface="宋体" panose="02010600030101010101" pitchFamily="2" charset="-122"/>
                <a:ea typeface="宋体" panose="02010600030101010101" pitchFamily="2" charset="-122"/>
              </a:rPr>
              <a:t>是涉及电子地图信息系统标准的委员会。</a:t>
            </a:r>
            <a:r>
              <a:rPr lang="en-US" altLang="zh-CN" sz="1500">
                <a:latin typeface="宋体" panose="02010600030101010101" pitchFamily="2" charset="-122"/>
                <a:ea typeface="宋体" panose="02010600030101010101" pitchFamily="2" charset="-122"/>
              </a:rPr>
              <a:t>TC177</a:t>
            </a:r>
            <a:r>
              <a:rPr lang="zh-CN" altLang="en-US" sz="1500">
                <a:latin typeface="宋体" panose="02010600030101010101" pitchFamily="2" charset="-122"/>
                <a:ea typeface="宋体" panose="02010600030101010101" pitchFamily="2" charset="-122"/>
              </a:rPr>
              <a:t>，</a:t>
            </a:r>
            <a:r>
              <a:rPr lang="en-US" altLang="zh-CN" sz="1500">
                <a:latin typeface="宋体" panose="02010600030101010101" pitchFamily="2" charset="-122"/>
                <a:ea typeface="宋体" panose="02010600030101010101" pitchFamily="2" charset="-122"/>
              </a:rPr>
              <a:t>TC31</a:t>
            </a:r>
            <a:r>
              <a:rPr lang="zh-CN" altLang="en-US" sz="1500">
                <a:latin typeface="宋体" panose="02010600030101010101" pitchFamily="2" charset="-122"/>
                <a:ea typeface="宋体" panose="02010600030101010101" pitchFamily="2" charset="-122"/>
              </a:rPr>
              <a:t>，</a:t>
            </a:r>
            <a:r>
              <a:rPr lang="en-US" altLang="zh-CN" sz="1500">
                <a:latin typeface="宋体" panose="02010600030101010101" pitchFamily="2" charset="-122"/>
                <a:ea typeface="宋体" panose="02010600030101010101" pitchFamily="2" charset="-122"/>
              </a:rPr>
              <a:t>TC70</a:t>
            </a:r>
            <a:r>
              <a:rPr lang="zh-CN" altLang="en-US" sz="1500">
                <a:latin typeface="宋体" panose="02010600030101010101" pitchFamily="2" charset="-122"/>
                <a:ea typeface="宋体" panose="02010600030101010101" pitchFamily="2" charset="-122"/>
              </a:rPr>
              <a:t>是几个与汽车有关的技术委员会。</a:t>
            </a:r>
            <a:r>
              <a:rPr lang="en-US" altLang="zh-CN" sz="1500">
                <a:latin typeface="宋体" panose="02010600030101010101" pitchFamily="2" charset="-122"/>
                <a:ea typeface="宋体" panose="02010600030101010101" pitchFamily="2" charset="-122"/>
              </a:rPr>
              <a:t>TC204</a:t>
            </a:r>
            <a:r>
              <a:rPr lang="zh-CN" altLang="en-US" sz="1500">
                <a:latin typeface="宋体" panose="02010600030101010101" pitchFamily="2" charset="-122"/>
                <a:ea typeface="宋体" panose="02010600030101010101" pitchFamily="2" charset="-122"/>
              </a:rPr>
              <a:t>现有</a:t>
            </a:r>
            <a:r>
              <a:rPr lang="en-US" altLang="zh-CN" sz="1500">
                <a:latin typeface="宋体" panose="02010600030101010101" pitchFamily="2" charset="-122"/>
                <a:ea typeface="宋体" panose="02010600030101010101" pitchFamily="2" charset="-122"/>
              </a:rPr>
              <a:t>20</a:t>
            </a:r>
            <a:r>
              <a:rPr lang="zh-CN" altLang="en-US" sz="1500">
                <a:latin typeface="宋体" panose="02010600030101010101" pitchFamily="2" charset="-122"/>
                <a:ea typeface="宋体" panose="02010600030101010101" pitchFamily="2" charset="-122"/>
              </a:rPr>
              <a:t>个持有否决权的成员国和</a:t>
            </a:r>
            <a:r>
              <a:rPr lang="en-US" altLang="zh-CN" sz="1500">
                <a:latin typeface="宋体" panose="02010600030101010101" pitchFamily="2" charset="-122"/>
                <a:ea typeface="宋体" panose="02010600030101010101" pitchFamily="2" charset="-122"/>
              </a:rPr>
              <a:t>23</a:t>
            </a:r>
            <a:r>
              <a:rPr lang="zh-CN" altLang="en-US" sz="1500">
                <a:latin typeface="宋体" panose="02010600030101010101" pitchFamily="2" charset="-122"/>
                <a:ea typeface="宋体" panose="02010600030101010101" pitchFamily="2" charset="-122"/>
              </a:rPr>
              <a:t>个一般成员国。</a:t>
            </a:r>
            <a:endParaRPr lang="zh-CN" altLang="en-US" sz="1500">
              <a:latin typeface="宋体" panose="02010600030101010101" pitchFamily="2" charset="-122"/>
              <a:ea typeface="宋体" panose="02010600030101010101" pitchFamily="2" charset="-122"/>
            </a:endParaRPr>
          </a:p>
        </p:txBody>
      </p:sp>
      <p:sp>
        <p:nvSpPr>
          <p:cNvPr id="3" name="标题 11"/>
          <p:cNvSpPr txBox="1"/>
          <p:nvPr/>
        </p:nvSpPr>
        <p:spPr bwMode="auto">
          <a:xfrm>
            <a:off x="926597" y="304875"/>
            <a:ext cx="5752139" cy="593078"/>
          </a:xfrm>
          <a:prstGeom prst="rect">
            <a:avLst/>
          </a:prstGeom>
          <a:noFill/>
          <a:ln w="9525">
            <a:noFill/>
            <a:miter lim="800000"/>
          </a:ln>
        </p:spPr>
        <p:txBody>
          <a:bodyPr anchor="ctr"/>
          <a:lstStyle/>
          <a:p>
            <a:pPr algn="ctr" eaLnBrk="1" hangingPunct="1">
              <a:defRPr/>
            </a:pPr>
            <a:r>
              <a:rPr lang="zh-CN" altLang="en-US" kern="0" dirty="0">
                <a:solidFill>
                  <a:srgbClr val="FF0000"/>
                </a:solidFill>
                <a:latin typeface="黑体" panose="02010609060101010101" pitchFamily="49" charset="-122"/>
                <a:ea typeface="黑体" panose="02010609060101010101" pitchFamily="49" charset="-122"/>
                <a:cs typeface="+mj-cs"/>
              </a:rPr>
              <a:t>第二节 国际上制定智能交通系统标准的组织</a:t>
            </a:r>
            <a:endParaRPr lang="zh-CN" altLang="en-US" kern="0" dirty="0">
              <a:solidFill>
                <a:srgbClr val="FF0000"/>
              </a:solidFill>
              <a:latin typeface="黑体" panose="02010609060101010101" pitchFamily="49" charset="-122"/>
              <a:ea typeface="黑体" panose="02010609060101010101" pitchFamily="49" charset="-122"/>
              <a:cs typeface="+mj-cs"/>
            </a:endParaRPr>
          </a:p>
        </p:txBody>
      </p:sp>
      <p:sp>
        <p:nvSpPr>
          <p:cNvPr id="20484" name="等腰三角形 47"/>
          <p:cNvSpPr>
            <a:spLocks noChangeArrowheads="1"/>
          </p:cNvSpPr>
          <p:nvPr/>
        </p:nvSpPr>
        <p:spPr bwMode="auto">
          <a:xfrm rot="5400000">
            <a:off x="1111784" y="437663"/>
            <a:ext cx="437068" cy="376330"/>
          </a:xfrm>
          <a:prstGeom prst="triangle">
            <a:avLst>
              <a:gd name="adj" fmla="val 50000"/>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95" tIns="34297" rIns="68595" bIns="34297" anchor="ctr"/>
          <a:lstStyle>
            <a:lvl1pPr>
              <a:spcBef>
                <a:spcPct val="20000"/>
              </a:spcBef>
              <a:buChar char="•"/>
              <a:defRPr kumimoji="1"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har char="–"/>
              <a:defRPr kumimoji="1"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har char="•"/>
              <a:defRPr kumimoji="1"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har char="»"/>
              <a:defRPr kumimoji="1"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FontTx/>
              <a:buNone/>
            </a:pPr>
            <a:endParaRPr lang="zh-CN" altLang="zh-CN" sz="1350">
              <a:solidFill>
                <a:srgbClr val="FFFFFF"/>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Sld>
  <p:clrMapOvr>
    <a:masterClrMapping/>
  </p:clrMapOvr>
  <p:transition spd="med" advClick="0" advTm="0">
    <p:random/>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144142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现 代 康 复</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1895519"/>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随着中医康复保健独特优势的日益彰显、现代康复医学教育与临床在我国的快速发展，</a:t>
            </a:r>
            <a:r>
              <a:rPr lang="zh-CN" altLang="en-US" sz="1600" dirty="0" smtClean="0">
                <a:latin typeface="微软雅黑" panose="020B0503020204020204" pitchFamily="34" charset="-122"/>
                <a:ea typeface="微软雅黑" panose="020B0503020204020204" pitchFamily="34" charset="-122"/>
              </a:rPr>
              <a:t>越来越多</a:t>
            </a:r>
            <a:r>
              <a:rPr lang="zh-CN" altLang="en-US" sz="1600" dirty="0">
                <a:latin typeface="微软雅黑" panose="020B0503020204020204" pitchFamily="34" charset="-122"/>
                <a:ea typeface="微软雅黑" panose="020B0503020204020204" pitchFamily="34" charset="-122"/>
              </a:rPr>
              <a:t>地呈现出中医康复保健与现代康复相结合的发展趋势</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smtClean="0">
                <a:latin typeface="微软雅黑" panose="020B0503020204020204" pitchFamily="34" charset="-122"/>
                <a:ea typeface="微软雅黑" panose="020B0503020204020204" pitchFamily="34" charset="-122"/>
              </a:rPr>
              <a:t>中医</a:t>
            </a:r>
            <a:r>
              <a:rPr lang="zh-CN" altLang="en-US" sz="1600" dirty="0">
                <a:latin typeface="微软雅黑" panose="020B0503020204020204" pitchFamily="34" charset="-122"/>
                <a:ea typeface="微软雅黑" panose="020B0503020204020204" pitchFamily="34" charset="-122"/>
              </a:rPr>
              <a:t>康复保健技术主要包括</a:t>
            </a:r>
            <a:r>
              <a:rPr lang="zh-CN" altLang="en-US" sz="1600" b="1" dirty="0">
                <a:latin typeface="微软雅黑" panose="020B0503020204020204" pitchFamily="34" charset="-122"/>
                <a:ea typeface="微软雅黑" panose="020B0503020204020204" pitchFamily="34" charset="-122"/>
              </a:rPr>
              <a:t>针灸技术</a:t>
            </a:r>
            <a:r>
              <a:rPr lang="zh-CN" altLang="en-US" sz="1600" dirty="0">
                <a:latin typeface="微软雅黑" panose="020B0503020204020204" pitchFamily="34" charset="-122"/>
                <a:ea typeface="微软雅黑" panose="020B0503020204020204" pitchFamily="34" charset="-122"/>
              </a:rPr>
              <a:t>、</a:t>
            </a:r>
            <a:r>
              <a:rPr lang="zh-CN" altLang="en-US" sz="1600" b="1" dirty="0" smtClean="0">
                <a:latin typeface="微软雅黑" panose="020B0503020204020204" pitchFamily="34" charset="-122"/>
                <a:ea typeface="微软雅黑" panose="020B0503020204020204" pitchFamily="34" charset="-122"/>
              </a:rPr>
              <a:t>推拿</a:t>
            </a:r>
            <a:r>
              <a:rPr lang="zh-CN" altLang="en-US" sz="1600" b="1" dirty="0">
                <a:latin typeface="微软雅黑" panose="020B0503020204020204" pitchFamily="34" charset="-122"/>
                <a:ea typeface="微软雅黑" panose="020B0503020204020204" pitchFamily="34" charset="-122"/>
              </a:rPr>
              <a:t>技术</a:t>
            </a:r>
            <a:r>
              <a:rPr lang="zh-CN" altLang="en-US" sz="1600"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传统体育</a:t>
            </a:r>
            <a:r>
              <a:rPr lang="zh-CN" altLang="en-US" sz="1600" dirty="0">
                <a:latin typeface="微软雅黑" panose="020B0503020204020204" pitchFamily="34" charset="-122"/>
                <a:ea typeface="微软雅黑" panose="020B0503020204020204" pitchFamily="34" charset="-122"/>
              </a:rPr>
              <a:t>等。而我们所说的现代康复所包含的康复技术有</a:t>
            </a:r>
            <a:r>
              <a:rPr lang="zh-CN" altLang="en-US" sz="1600" b="1" dirty="0">
                <a:latin typeface="微软雅黑" panose="020B0503020204020204" pitchFamily="34" charset="-122"/>
                <a:ea typeface="微软雅黑" panose="020B0503020204020204" pitchFamily="34" charset="-122"/>
              </a:rPr>
              <a:t>物理治疗（</a:t>
            </a:r>
            <a:r>
              <a:rPr lang="en-US" altLang="zh-CN" sz="1600" b="1" dirty="0">
                <a:latin typeface="微软雅黑" panose="020B0503020204020204" pitchFamily="34" charset="-122"/>
                <a:ea typeface="微软雅黑" panose="020B0503020204020204" pitchFamily="34" charset="-122"/>
              </a:rPr>
              <a:t>PT</a:t>
            </a:r>
            <a:r>
              <a:rPr lang="zh-CN" altLang="en-US" sz="1600" b="1"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作业治疗（</a:t>
            </a:r>
            <a:r>
              <a:rPr lang="en-US" altLang="zh-CN" sz="1600" b="1" dirty="0">
                <a:latin typeface="微软雅黑" panose="020B0503020204020204" pitchFamily="34" charset="-122"/>
                <a:ea typeface="微软雅黑" panose="020B0503020204020204" pitchFamily="34" charset="-122"/>
              </a:rPr>
              <a:t>OT</a:t>
            </a:r>
            <a:r>
              <a:rPr lang="zh-CN" altLang="en-US" sz="1600" b="1" dirty="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a:t>
            </a:r>
            <a:r>
              <a:rPr lang="zh-CN" altLang="en-US" sz="1600" b="1" dirty="0" smtClean="0">
                <a:latin typeface="微软雅黑" panose="020B0503020204020204" pitchFamily="34" charset="-122"/>
                <a:ea typeface="微软雅黑" panose="020B0503020204020204" pitchFamily="34" charset="-122"/>
              </a:rPr>
              <a:t>言语</a:t>
            </a:r>
            <a:r>
              <a:rPr lang="zh-CN" altLang="en-US" sz="1600" b="1" dirty="0">
                <a:latin typeface="微软雅黑" panose="020B0503020204020204" pitchFamily="34" charset="-122"/>
                <a:ea typeface="微软雅黑" panose="020B0503020204020204" pitchFamily="34" charset="-122"/>
              </a:rPr>
              <a:t>治疗（</a:t>
            </a:r>
            <a:r>
              <a:rPr lang="en-US" altLang="zh-CN" sz="1600" b="1" dirty="0">
                <a:latin typeface="微软雅黑" panose="020B0503020204020204" pitchFamily="34" charset="-122"/>
                <a:ea typeface="微软雅黑" panose="020B0503020204020204" pitchFamily="34" charset="-122"/>
              </a:rPr>
              <a:t>ST</a:t>
            </a:r>
            <a:r>
              <a:rPr lang="zh-CN" altLang="en-US" sz="1600" b="1"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康复工程</a:t>
            </a:r>
            <a:r>
              <a:rPr lang="zh-CN" altLang="en-US" sz="1600" dirty="0">
                <a:latin typeface="微软雅黑" panose="020B0503020204020204" pitchFamily="34" charset="-122"/>
                <a:ea typeface="微软雅黑" panose="020B0503020204020204" pitchFamily="34" charset="-122"/>
              </a:rPr>
              <a:t>等。二者的结合可以体现在理论基础的互补、评定技术的互补和</a:t>
            </a:r>
            <a:r>
              <a:rPr lang="zh-CN" altLang="en-US" sz="1600" dirty="0" smtClean="0">
                <a:latin typeface="微软雅黑" panose="020B0503020204020204" pitchFamily="34" charset="-122"/>
                <a:ea typeface="微软雅黑" panose="020B0503020204020204" pitchFamily="34" charset="-122"/>
              </a:rPr>
              <a:t>治疗技术</a:t>
            </a:r>
            <a:r>
              <a:rPr lang="zh-CN" altLang="en-US" sz="1600" dirty="0">
                <a:latin typeface="微软雅黑" panose="020B0503020204020204" pitchFamily="34" charset="-122"/>
                <a:ea typeface="微软雅黑" panose="020B0503020204020204" pitchFamily="34" charset="-122"/>
              </a:rPr>
              <a:t>的互补上。</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9632" y="2896580"/>
            <a:ext cx="2616990" cy="1744660"/>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7984" y="2843018"/>
            <a:ext cx="2634321" cy="1791951"/>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144142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现 代 康 复</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5076564" cy="3785652"/>
          </a:xfrm>
          <a:prstGeom prst="rect">
            <a:avLst/>
          </a:prstGeom>
          <a:noFill/>
        </p:spPr>
        <p:txBody>
          <a:bodyPr wrap="square" rtlCol="0">
            <a:spAutoFit/>
          </a:bodyPr>
          <a:lstStyle/>
          <a:p>
            <a:pPr indent="457200" algn="just">
              <a:lnSpc>
                <a:spcPct val="150000"/>
              </a:lnSpc>
            </a:pPr>
            <a:r>
              <a:rPr lang="en-US" altLang="zh-CN" sz="1600" b="1" dirty="0" smtClean="0">
                <a:latin typeface="微软雅黑" panose="020B0503020204020204" pitchFamily="34" charset="-122"/>
                <a:ea typeface="微软雅黑" panose="020B0503020204020204" pitchFamily="34" charset="-122"/>
              </a:rPr>
              <a:t>1</a:t>
            </a:r>
            <a:r>
              <a:rPr lang="zh-CN" altLang="en-US" sz="1600" b="1" dirty="0" smtClean="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物理治疗（</a:t>
            </a:r>
            <a:r>
              <a:rPr lang="en-US" altLang="zh-CN" sz="1600" b="1" dirty="0">
                <a:latin typeface="微软雅黑" panose="020B0503020204020204" pitchFamily="34" charset="-122"/>
                <a:ea typeface="微软雅黑" panose="020B0503020204020204" pitchFamily="34" charset="-122"/>
              </a:rPr>
              <a:t>PT</a:t>
            </a:r>
            <a:r>
              <a:rPr lang="zh-CN" altLang="en-US" sz="1600" b="1" dirty="0">
                <a:latin typeface="微软雅黑" panose="020B0503020204020204" pitchFamily="34" charset="-122"/>
                <a:ea typeface="微软雅黑" panose="020B0503020204020204" pitchFamily="34" charset="-122"/>
              </a:rPr>
              <a:t>）</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物理治疗是康复治疗的主体，它使用包括声、光、冷、热、电、力（运动和压力）等物理</a:t>
            </a:r>
            <a:r>
              <a:rPr lang="zh-CN" altLang="en-US" sz="1600" dirty="0" smtClean="0">
                <a:latin typeface="微软雅黑" panose="020B0503020204020204" pitchFamily="34" charset="-122"/>
                <a:ea typeface="微软雅黑" panose="020B0503020204020204" pitchFamily="34" charset="-122"/>
              </a:rPr>
              <a:t>因子进行</a:t>
            </a:r>
            <a:r>
              <a:rPr lang="zh-CN" altLang="en-US" sz="1600" dirty="0">
                <a:latin typeface="微软雅黑" panose="020B0503020204020204" pitchFamily="34" charset="-122"/>
                <a:ea typeface="微软雅黑" panose="020B0503020204020204" pitchFamily="34" charset="-122"/>
              </a:rPr>
              <a:t>治疗，针对人体局部或全身性的功能障碍或病变，采用非侵入性、非药物性的治疗来恢复</a:t>
            </a:r>
            <a:r>
              <a:rPr lang="zh-CN" altLang="en-US" sz="1600" dirty="0" smtClean="0">
                <a:latin typeface="微软雅黑" panose="020B0503020204020204" pitchFamily="34" charset="-122"/>
                <a:ea typeface="微软雅黑" panose="020B0503020204020204" pitchFamily="34" charset="-122"/>
              </a:rPr>
              <a:t>身体原有</a:t>
            </a:r>
            <a:r>
              <a:rPr lang="zh-CN" altLang="en-US" sz="1600" dirty="0">
                <a:latin typeface="微软雅黑" panose="020B0503020204020204" pitchFamily="34" charset="-122"/>
                <a:ea typeface="微软雅黑" panose="020B0503020204020204" pitchFamily="34" charset="-122"/>
              </a:rPr>
              <a:t>的生理功能</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smtClean="0">
                <a:latin typeface="微软雅黑" panose="020B0503020204020204" pitchFamily="34" charset="-122"/>
                <a:ea typeface="微软雅黑" panose="020B0503020204020204" pitchFamily="34" charset="-122"/>
              </a:rPr>
              <a:t>物理</a:t>
            </a:r>
            <a:r>
              <a:rPr lang="zh-CN" altLang="en-US" sz="1600" dirty="0">
                <a:latin typeface="微软雅黑" panose="020B0503020204020204" pitchFamily="34" charset="-122"/>
                <a:ea typeface="微软雅黑" panose="020B0503020204020204" pitchFamily="34" charset="-122"/>
              </a:rPr>
              <a:t>治疗是现代与传统医学中的非常重要的一分子。</a:t>
            </a:r>
            <a:r>
              <a:rPr lang="zh-CN" altLang="en-US" sz="1600" b="1" dirty="0">
                <a:latin typeface="微软雅黑" panose="020B0503020204020204" pitchFamily="34" charset="-122"/>
                <a:ea typeface="微软雅黑" panose="020B0503020204020204" pitchFamily="34" charset="-122"/>
              </a:rPr>
              <a:t>物理治疗可以分为两大类</a:t>
            </a:r>
            <a:r>
              <a:rPr lang="zh-CN" altLang="en-US" sz="1600" dirty="0" smtClean="0">
                <a:latin typeface="微软雅黑" panose="020B0503020204020204" pitchFamily="34" charset="-122"/>
                <a:ea typeface="微软雅黑" panose="020B0503020204020204" pitchFamily="34" charset="-122"/>
              </a:rPr>
              <a:t>，一类</a:t>
            </a:r>
            <a:r>
              <a:rPr lang="zh-CN" altLang="en-US" sz="1600" dirty="0">
                <a:latin typeface="微软雅黑" panose="020B0503020204020204" pitchFamily="34" charset="-122"/>
                <a:ea typeface="微软雅黑" panose="020B0503020204020204" pitchFamily="34" charset="-122"/>
              </a:rPr>
              <a:t>是以功能训练和手法治疗为主要手段的，又称为</a:t>
            </a:r>
            <a:r>
              <a:rPr lang="zh-CN" altLang="en-US" sz="1600" b="1" dirty="0">
                <a:latin typeface="微软雅黑" panose="020B0503020204020204" pitchFamily="34" charset="-122"/>
                <a:ea typeface="微软雅黑" panose="020B0503020204020204" pitchFamily="34" charset="-122"/>
              </a:rPr>
              <a:t>运动治疗</a:t>
            </a:r>
            <a:r>
              <a:rPr lang="zh-CN" altLang="en-US" sz="1600" dirty="0">
                <a:latin typeface="微软雅黑" panose="020B0503020204020204" pitchFamily="34" charset="-122"/>
                <a:ea typeface="微软雅黑" panose="020B0503020204020204" pitchFamily="34" charset="-122"/>
              </a:rPr>
              <a:t>或</a:t>
            </a:r>
            <a:r>
              <a:rPr lang="zh-CN" altLang="en-US" sz="1600" b="1" dirty="0">
                <a:latin typeface="微软雅黑" panose="020B0503020204020204" pitchFamily="34" charset="-122"/>
                <a:ea typeface="微软雅黑" panose="020B0503020204020204" pitchFamily="34" charset="-122"/>
              </a:rPr>
              <a:t>运动疗法</a:t>
            </a:r>
            <a:r>
              <a:rPr lang="zh-CN" altLang="en-US" sz="1600" dirty="0">
                <a:latin typeface="微软雅黑" panose="020B0503020204020204" pitchFamily="34" charset="-122"/>
                <a:ea typeface="微软雅黑" panose="020B0503020204020204" pitchFamily="34" charset="-122"/>
              </a:rPr>
              <a:t>；另一类是以各种物理</a:t>
            </a:r>
            <a:r>
              <a:rPr lang="zh-CN" altLang="en-US" sz="1600" dirty="0" smtClean="0">
                <a:latin typeface="微软雅黑" panose="020B0503020204020204" pitchFamily="34" charset="-122"/>
                <a:ea typeface="微软雅黑" panose="020B0503020204020204" pitchFamily="34" charset="-122"/>
              </a:rPr>
              <a:t>因子</a:t>
            </a:r>
            <a:r>
              <a:rPr lang="zh-CN" altLang="en-US" sz="1600" dirty="0">
                <a:latin typeface="微软雅黑" panose="020B0503020204020204" pitchFamily="34" charset="-122"/>
                <a:ea typeface="微软雅黑" panose="020B0503020204020204" pitchFamily="34" charset="-122"/>
              </a:rPr>
              <a:t>（声、光、冷、热、电、磁、水等）为主要手段的，又称为</a:t>
            </a:r>
            <a:r>
              <a:rPr lang="zh-CN" altLang="en-US" sz="1600" b="1" dirty="0">
                <a:latin typeface="微软雅黑" panose="020B0503020204020204" pitchFamily="34" charset="-122"/>
                <a:ea typeface="微软雅黑" panose="020B0503020204020204" pitchFamily="34" charset="-122"/>
              </a:rPr>
              <a:t>理疗</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9601" r="5368" b="4938"/>
          <a:stretch>
            <a:fillRect/>
          </a:stretch>
        </p:blipFill>
        <p:spPr>
          <a:xfrm>
            <a:off x="5904148" y="1168388"/>
            <a:ext cx="2628292" cy="2772308"/>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1210588" cy="400110"/>
          </a:xfrm>
          <a:prstGeom prst="rect">
            <a:avLst/>
          </a:prstGeom>
          <a:noFill/>
        </p:spPr>
        <p:txBody>
          <a:bodyPr wrap="none" rtlCol="0">
            <a:spAutoFit/>
          </a:bodyPr>
          <a:lstStyle/>
          <a:p>
            <a:r>
              <a:rPr lang="zh-CN" altLang="en-US" sz="2000" b="1" dirty="0" smtClean="0">
                <a:solidFill>
                  <a:srgbClr val="2B835C"/>
                </a:solidFill>
                <a:latin typeface="微软雅黑" panose="020B0503020204020204" pitchFamily="34" charset="-122"/>
                <a:ea typeface="微软雅黑" panose="020B0503020204020204" pitchFamily="34" charset="-122"/>
              </a:rPr>
              <a:t>情景导入</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92088"/>
            <a:ext cx="8136904" cy="2769989"/>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某女性老年人，</a:t>
            </a:r>
            <a:r>
              <a:rPr lang="en-US" altLang="zh-CN" sz="1600" dirty="0">
                <a:latin typeface="微软雅黑" panose="020B0503020204020204" pitchFamily="34" charset="-122"/>
                <a:ea typeface="微软雅黑" panose="020B0503020204020204" pitchFamily="34" charset="-122"/>
              </a:rPr>
              <a:t>65 </a:t>
            </a:r>
            <a:r>
              <a:rPr lang="zh-CN" altLang="en-US" sz="1600" dirty="0">
                <a:latin typeface="微软雅黑" panose="020B0503020204020204" pitchFamily="34" charset="-122"/>
                <a:ea typeface="微软雅黑" panose="020B0503020204020204" pitchFamily="34" charset="-122"/>
              </a:rPr>
              <a:t>岁，无明显原因常于晨起突觉眩晕，如坐舟车，站立不稳，动则加剧，头</a:t>
            </a:r>
            <a:r>
              <a:rPr lang="zh-CN" altLang="en-US" sz="1600" dirty="0" smtClean="0">
                <a:latin typeface="微软雅黑" panose="020B0503020204020204" pitchFamily="34" charset="-122"/>
                <a:ea typeface="微软雅黑" panose="020B0503020204020204" pitchFamily="34" charset="-122"/>
              </a:rPr>
              <a:t>胀痛</a:t>
            </a:r>
            <a:r>
              <a:rPr lang="zh-CN" altLang="en-US" sz="1600" dirty="0">
                <a:latin typeface="微软雅黑" panose="020B0503020204020204" pitchFamily="34" charset="-122"/>
                <a:ea typeface="微软雅黑" panose="020B0503020204020204" pitchFamily="34" charset="-122"/>
              </a:rPr>
              <a:t>晕蒙，少寐多梦。查：神疲懒言，闭目静卧，面色苍白，汗出肤冷，唇甲不华，胸闷泛恶，</a:t>
            </a:r>
            <a:r>
              <a:rPr lang="zh-CN" altLang="en-US" sz="1600" dirty="0" smtClean="0">
                <a:latin typeface="微软雅黑" panose="020B0503020204020204" pitchFamily="34" charset="-122"/>
                <a:ea typeface="微软雅黑" panose="020B0503020204020204" pitchFamily="34" charset="-122"/>
              </a:rPr>
              <a:t>呕吐出</a:t>
            </a:r>
            <a:r>
              <a:rPr lang="zh-CN" altLang="en-US" sz="1600" dirty="0">
                <a:latin typeface="微软雅黑" panose="020B0503020204020204" pitchFamily="34" charset="-122"/>
                <a:ea typeface="微软雅黑" panose="020B0503020204020204" pitchFamily="34" charset="-122"/>
              </a:rPr>
              <a:t>胃内容物，口淡，耳如蝉鸣，二便尚可，舌苔薄，舌质淡，脉沉细弱。曾至医院就诊，诊断为</a:t>
            </a:r>
            <a:r>
              <a:rPr lang="zh-CN" altLang="en-US" sz="1600" dirty="0" smtClean="0">
                <a:latin typeface="微软雅黑" panose="020B0503020204020204" pitchFamily="34" charset="-122"/>
                <a:ea typeface="微软雅黑" panose="020B0503020204020204" pitchFamily="34" charset="-122"/>
              </a:rPr>
              <a:t>内耳性</a:t>
            </a:r>
            <a:r>
              <a:rPr lang="zh-CN" altLang="en-US" sz="1600" dirty="0">
                <a:latin typeface="微软雅黑" panose="020B0503020204020204" pitchFamily="34" charset="-122"/>
                <a:ea typeface="微软雅黑" panose="020B0503020204020204" pitchFamily="34" charset="-122"/>
              </a:rPr>
              <a:t>眩晕（气血亏虚）。给予西药治疗，效果不明显，今该老年人欲采用中医康复保健的方法</a:t>
            </a:r>
            <a:r>
              <a:rPr lang="zh-CN" altLang="en-US" sz="1600" dirty="0" smtClean="0">
                <a:latin typeface="微软雅黑" panose="020B0503020204020204" pitchFamily="34" charset="-122"/>
                <a:ea typeface="微软雅黑" panose="020B0503020204020204" pitchFamily="34" charset="-122"/>
              </a:rPr>
              <a:t>予以治疗。</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b="1" dirty="0">
                <a:latin typeface="微软雅黑" panose="020B0503020204020204" pitchFamily="34" charset="-122"/>
                <a:ea typeface="微软雅黑" panose="020B0503020204020204" pitchFamily="34" charset="-122"/>
              </a:rPr>
              <a:t>请思考：</a:t>
            </a: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．什么是中医康复保健？它有什么样的特点？</a:t>
            </a:r>
            <a:endParaRPr lang="zh-CN" altLang="en-US" sz="1600" dirty="0">
              <a:latin typeface="微软雅黑" panose="020B0503020204020204" pitchFamily="34" charset="-122"/>
              <a:ea typeface="微软雅黑" panose="020B0503020204020204" pitchFamily="34" charset="-122"/>
            </a:endParaRPr>
          </a:p>
          <a:p>
            <a:pPr indent="457200" algn="just">
              <a:lnSpc>
                <a:spcPct val="150000"/>
              </a:lnSpc>
            </a:pPr>
            <a:r>
              <a:rPr lang="en-US" altLang="zh-CN" sz="1600" dirty="0" smtClean="0">
                <a:latin typeface="微软雅黑" panose="020B0503020204020204" pitchFamily="34" charset="-122"/>
                <a:ea typeface="微软雅黑" panose="020B0503020204020204" pitchFamily="34" charset="-122"/>
              </a:rPr>
              <a:t>             2</a:t>
            </a:r>
            <a:r>
              <a:rPr lang="zh-CN" altLang="en-US" sz="1600" dirty="0">
                <a:latin typeface="微软雅黑" panose="020B0503020204020204" pitchFamily="34" charset="-122"/>
                <a:ea typeface="微软雅黑" panose="020B0503020204020204" pitchFamily="34" charset="-122"/>
              </a:rPr>
              <a:t>．中医康复保健方法适用于什么情况？</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144142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现 代 康 复</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2677656"/>
          </a:xfrm>
          <a:prstGeom prst="rect">
            <a:avLst/>
          </a:prstGeom>
          <a:noFill/>
        </p:spPr>
        <p:txBody>
          <a:bodyPr wrap="square" rtlCol="0">
            <a:spAutoFit/>
          </a:bodyPr>
          <a:lstStyle/>
          <a:p>
            <a:pPr indent="457200" algn="just">
              <a:lnSpc>
                <a:spcPct val="150000"/>
              </a:lnSpc>
            </a:pPr>
            <a:r>
              <a:rPr lang="en-US" altLang="zh-CN" sz="1600" b="1" dirty="0">
                <a:latin typeface="微软雅黑" panose="020B0503020204020204" pitchFamily="34" charset="-122"/>
                <a:ea typeface="微软雅黑" panose="020B0503020204020204" pitchFamily="34" charset="-122"/>
              </a:rPr>
              <a:t>2</a:t>
            </a:r>
            <a:r>
              <a:rPr lang="zh-CN" altLang="en-US" sz="1600" b="1" dirty="0">
                <a:latin typeface="微软雅黑" panose="020B0503020204020204" pitchFamily="34" charset="-122"/>
                <a:ea typeface="微软雅黑" panose="020B0503020204020204" pitchFamily="34" charset="-122"/>
              </a:rPr>
              <a:t>．作业治疗（</a:t>
            </a:r>
            <a:r>
              <a:rPr lang="en-US" altLang="zh-CN" sz="1600" b="1" dirty="0">
                <a:latin typeface="微软雅黑" panose="020B0503020204020204" pitchFamily="34" charset="-122"/>
                <a:ea typeface="微软雅黑" panose="020B0503020204020204" pitchFamily="34" charset="-122"/>
              </a:rPr>
              <a:t>OT</a:t>
            </a:r>
            <a:r>
              <a:rPr lang="zh-CN" altLang="en-US" sz="1600" b="1" dirty="0">
                <a:latin typeface="微软雅黑" panose="020B0503020204020204" pitchFamily="34" charset="-122"/>
                <a:ea typeface="微软雅黑" panose="020B0503020204020204" pitchFamily="34" charset="-122"/>
              </a:rPr>
              <a:t>）</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作业治疗是应用有目的的、经过选择的作业活动，对由于身体上、精神上、发育上有功能</a:t>
            </a:r>
            <a:r>
              <a:rPr lang="zh-CN" altLang="en-US" sz="1600" dirty="0" smtClean="0">
                <a:latin typeface="微软雅黑" panose="020B0503020204020204" pitchFamily="34" charset="-122"/>
                <a:ea typeface="微软雅黑" panose="020B0503020204020204" pitchFamily="34" charset="-122"/>
              </a:rPr>
              <a:t>障碍或</a:t>
            </a:r>
            <a:r>
              <a:rPr lang="zh-CN" altLang="en-US" sz="1600" dirty="0">
                <a:latin typeface="微软雅黑" panose="020B0503020204020204" pitchFamily="34" charset="-122"/>
                <a:ea typeface="微软雅黑" panose="020B0503020204020204" pitchFamily="34" charset="-122"/>
              </a:rPr>
              <a:t>残疾，以致不同程度地丧失生活自理和劳动能力的患者进行评价、治疗和训练的过程，是一种</a:t>
            </a:r>
            <a:r>
              <a:rPr lang="zh-CN" altLang="en-US" sz="1600" dirty="0" smtClean="0">
                <a:latin typeface="微软雅黑" panose="020B0503020204020204" pitchFamily="34" charset="-122"/>
                <a:ea typeface="微软雅黑" panose="020B0503020204020204" pitchFamily="34" charset="-122"/>
              </a:rPr>
              <a:t>康复</a:t>
            </a:r>
            <a:r>
              <a:rPr lang="zh-CN" altLang="en-US" sz="1600" dirty="0">
                <a:latin typeface="微软雅黑" panose="020B0503020204020204" pitchFamily="34" charset="-122"/>
                <a:ea typeface="微软雅黑" panose="020B0503020204020204" pitchFamily="34" charset="-122"/>
              </a:rPr>
              <a:t>治疗方法，目的是使患者最大限度地恢复或提高独立生活和劳动能力，以使其能作为家庭和</a:t>
            </a:r>
            <a:r>
              <a:rPr lang="zh-CN" altLang="en-US" sz="1600" dirty="0" smtClean="0">
                <a:latin typeface="微软雅黑" panose="020B0503020204020204" pitchFamily="34" charset="-122"/>
                <a:ea typeface="微软雅黑" panose="020B0503020204020204" pitchFamily="34" charset="-122"/>
              </a:rPr>
              <a:t>社会的</a:t>
            </a:r>
            <a:r>
              <a:rPr lang="zh-CN" altLang="en-US" sz="1600" dirty="0">
                <a:latin typeface="微软雅黑" panose="020B0503020204020204" pitchFamily="34" charset="-122"/>
                <a:ea typeface="微软雅黑" panose="020B0503020204020204" pitchFamily="34" charset="-122"/>
              </a:rPr>
              <a:t>一员过着有意义的生活。这种疗法对功能障碍患者的康复有重要价值，可帮助患者功能恢复，</a:t>
            </a:r>
            <a:r>
              <a:rPr lang="zh-CN" altLang="en-US" sz="1600" dirty="0" smtClean="0">
                <a:latin typeface="微软雅黑" panose="020B0503020204020204" pitchFamily="34" charset="-122"/>
                <a:ea typeface="微软雅黑" panose="020B0503020204020204" pitchFamily="34" charset="-122"/>
              </a:rPr>
              <a:t>改变</a:t>
            </a:r>
            <a:r>
              <a:rPr lang="zh-CN" altLang="en-US" sz="1600" dirty="0">
                <a:latin typeface="微软雅黑" panose="020B0503020204020204" pitchFamily="34" charset="-122"/>
                <a:ea typeface="微软雅黑" panose="020B0503020204020204" pitchFamily="34" charset="-122"/>
              </a:rPr>
              <a:t>异常运动模式，提高生活自理能力，缩短其回归家庭和社会的过程。</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144142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现 代 康 复</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2677656"/>
          </a:xfrm>
          <a:prstGeom prst="rect">
            <a:avLst/>
          </a:prstGeom>
          <a:noFill/>
        </p:spPr>
        <p:txBody>
          <a:bodyPr wrap="square" rtlCol="0">
            <a:spAutoFit/>
          </a:bodyPr>
          <a:lstStyle/>
          <a:p>
            <a:pPr indent="457200" algn="just">
              <a:lnSpc>
                <a:spcPct val="150000"/>
              </a:lnSpc>
            </a:pPr>
            <a:r>
              <a:rPr lang="en-US" altLang="zh-CN" sz="1600" b="1" dirty="0">
                <a:latin typeface="微软雅黑" panose="020B0503020204020204" pitchFamily="34" charset="-122"/>
                <a:ea typeface="微软雅黑" panose="020B0503020204020204" pitchFamily="34" charset="-122"/>
              </a:rPr>
              <a:t>3</a:t>
            </a:r>
            <a:r>
              <a:rPr lang="zh-CN" altLang="en-US" sz="1600" b="1" dirty="0">
                <a:latin typeface="微软雅黑" panose="020B0503020204020204" pitchFamily="34" charset="-122"/>
                <a:ea typeface="微软雅黑" panose="020B0503020204020204" pitchFamily="34" charset="-122"/>
              </a:rPr>
              <a:t>．言语治疗（</a:t>
            </a:r>
            <a:r>
              <a:rPr lang="en-US" altLang="zh-CN" sz="1600" b="1" dirty="0">
                <a:latin typeface="微软雅黑" panose="020B0503020204020204" pitchFamily="34" charset="-122"/>
                <a:ea typeface="微软雅黑" panose="020B0503020204020204" pitchFamily="34" charset="-122"/>
              </a:rPr>
              <a:t>ST</a:t>
            </a:r>
            <a:r>
              <a:rPr lang="zh-CN" altLang="en-US" sz="1600" b="1" dirty="0">
                <a:latin typeface="微软雅黑" panose="020B0503020204020204" pitchFamily="34" charset="-122"/>
                <a:ea typeface="微软雅黑" panose="020B0503020204020204" pitchFamily="34" charset="-122"/>
              </a:rPr>
              <a:t>）</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言语治疗原指一套为矫正发声和构音缺陷而设计的与行为有关的技术和方法，如矫正口吃。</a:t>
            </a:r>
            <a:r>
              <a:rPr lang="zh-CN" altLang="en-US" sz="1600" dirty="0" smtClean="0">
                <a:latin typeface="微软雅黑" panose="020B0503020204020204" pitchFamily="34" charset="-122"/>
                <a:ea typeface="微软雅黑" panose="020B0503020204020204" pitchFamily="34" charset="-122"/>
              </a:rPr>
              <a:t>现在</a:t>
            </a:r>
            <a:r>
              <a:rPr lang="zh-CN" altLang="en-US" sz="1600" dirty="0">
                <a:latin typeface="微软雅黑" panose="020B0503020204020204" pitchFamily="34" charset="-122"/>
                <a:ea typeface="微软雅黑" panose="020B0503020204020204" pitchFamily="34" charset="-122"/>
              </a:rPr>
              <a:t>也指用于失语症的康复和处理发育性言语障碍的技术和方法。言语治疗是由言语治疗专业人员</a:t>
            </a:r>
            <a:r>
              <a:rPr lang="zh-CN" altLang="en-US" sz="1600" dirty="0" smtClean="0">
                <a:latin typeface="微软雅黑" panose="020B0503020204020204" pitchFamily="34" charset="-122"/>
                <a:ea typeface="微软雅黑" panose="020B0503020204020204" pitchFamily="34" charset="-122"/>
              </a:rPr>
              <a:t>对各</a:t>
            </a:r>
            <a:r>
              <a:rPr lang="zh-CN" altLang="en-US" sz="1600" dirty="0">
                <a:latin typeface="微软雅黑" panose="020B0503020204020204" pitchFamily="34" charset="-122"/>
                <a:ea typeface="微软雅黑" panose="020B0503020204020204" pitchFamily="34" charset="-122"/>
              </a:rPr>
              <a:t>类言语障碍者进行治疗或矫治的一门专业学科。其内容包括对各种言语障碍进行评定、诊断、</a:t>
            </a:r>
            <a:r>
              <a:rPr lang="zh-CN" altLang="en-US" sz="1600" dirty="0" smtClean="0">
                <a:latin typeface="微软雅黑" panose="020B0503020204020204" pitchFamily="34" charset="-122"/>
                <a:ea typeface="微软雅黑" panose="020B0503020204020204" pitchFamily="34" charset="-122"/>
              </a:rPr>
              <a:t>治疗</a:t>
            </a:r>
            <a:r>
              <a:rPr lang="zh-CN" altLang="en-US" sz="1600" dirty="0">
                <a:latin typeface="微软雅黑" panose="020B0503020204020204" pitchFamily="34" charset="-122"/>
                <a:ea typeface="微软雅黑" panose="020B0503020204020204" pitchFamily="34" charset="-122"/>
              </a:rPr>
              <a:t>和研究，对象是存在各类言语障碍的成人和儿童。言语障碍包括失语症、构音障碍、儿童语言</a:t>
            </a:r>
            <a:r>
              <a:rPr lang="zh-CN" altLang="en-US" sz="1600" dirty="0" smtClean="0">
                <a:latin typeface="微软雅黑" panose="020B0503020204020204" pitchFamily="34" charset="-122"/>
                <a:ea typeface="微软雅黑" panose="020B0503020204020204" pitchFamily="34" charset="-122"/>
              </a:rPr>
              <a:t>发育</a:t>
            </a:r>
            <a:r>
              <a:rPr lang="zh-CN" altLang="en-US" sz="1600" dirty="0">
                <a:latin typeface="微软雅黑" panose="020B0503020204020204" pitchFamily="34" charset="-122"/>
                <a:ea typeface="微软雅黑" panose="020B0503020204020204" pitchFamily="34" charset="-122"/>
              </a:rPr>
              <a:t>迟缓、发声障碍和口吃等。直接从事言语治疗工作的人称为言语治疗师或语言治疗师。</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144142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现 代 康 复</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1569660"/>
          </a:xfrm>
          <a:prstGeom prst="rect">
            <a:avLst/>
          </a:prstGeom>
          <a:noFill/>
        </p:spPr>
        <p:txBody>
          <a:bodyPr wrap="square" rtlCol="0">
            <a:spAutoFit/>
          </a:bodyPr>
          <a:lstStyle/>
          <a:p>
            <a:pPr indent="457200" algn="just">
              <a:lnSpc>
                <a:spcPct val="150000"/>
              </a:lnSpc>
            </a:pPr>
            <a:r>
              <a:rPr lang="en-US" altLang="zh-CN" sz="1600" b="1" dirty="0">
                <a:latin typeface="微软雅黑" panose="020B0503020204020204" pitchFamily="34" charset="-122"/>
                <a:ea typeface="微软雅黑" panose="020B0503020204020204" pitchFamily="34" charset="-122"/>
              </a:rPr>
              <a:t>4</a:t>
            </a:r>
            <a:r>
              <a:rPr lang="zh-CN" altLang="en-US" sz="1600" b="1" dirty="0">
                <a:latin typeface="微软雅黑" panose="020B0503020204020204" pitchFamily="34" charset="-122"/>
                <a:ea typeface="微软雅黑" panose="020B0503020204020204" pitchFamily="34" charset="-122"/>
              </a:rPr>
              <a:t>．康复工程</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康复工程是工程技术人员在全面康复和有关工程理论指导下，与各个康复领域的康复工作者、残障人、残障人家属密切合作，以各种工艺技术为手段，帮助残障人最大限度地开发潜能，恢复</a:t>
            </a:r>
            <a:r>
              <a:rPr lang="zh-CN" altLang="en-US" sz="1600" dirty="0" smtClean="0">
                <a:latin typeface="微软雅黑" panose="020B0503020204020204" pitchFamily="34" charset="-122"/>
                <a:ea typeface="微软雅黑" panose="020B0503020204020204" pitchFamily="34" charset="-122"/>
              </a:rPr>
              <a:t>其独立</a:t>
            </a:r>
            <a:r>
              <a:rPr lang="zh-CN" altLang="en-US" sz="1600" dirty="0">
                <a:latin typeface="微软雅黑" panose="020B0503020204020204" pitchFamily="34" charset="-122"/>
                <a:ea typeface="微软雅黑" panose="020B0503020204020204" pitchFamily="34" charset="-122"/>
              </a:rPr>
              <a:t>生活、学习、工作、回归社会、参与社会能力的科学。</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istrator\Desktop\新建文件夹 (3)\5203.png"/>
          <p:cNvPicPr>
            <a:picLocks noChangeAspect="1" noChangeArrowheads="1"/>
          </p:cNvPicPr>
          <p:nvPr/>
        </p:nvPicPr>
        <p:blipFill>
          <a:blip r:embed="rId1" cstate="print"/>
          <a:srcRect t="70755" r="47139"/>
          <a:stretch>
            <a:fillRect/>
          </a:stretch>
        </p:blipFill>
        <p:spPr bwMode="auto">
          <a:xfrm>
            <a:off x="0" y="844352"/>
            <a:ext cx="9144000" cy="4356484"/>
          </a:xfrm>
          <a:prstGeom prst="rect">
            <a:avLst/>
          </a:prstGeom>
          <a:noFill/>
        </p:spPr>
      </p:pic>
      <p:sp>
        <p:nvSpPr>
          <p:cNvPr id="6" name="矩形 5"/>
          <p:cNvSpPr/>
          <p:nvPr/>
        </p:nvSpPr>
        <p:spPr>
          <a:xfrm>
            <a:off x="3599892" y="1524362"/>
            <a:ext cx="1899559" cy="400110"/>
          </a:xfrm>
          <a:prstGeom prst="rect">
            <a:avLst/>
          </a:prstGeom>
        </p:spPr>
        <p:txBody>
          <a:bodyPr wrap="none">
            <a:spAutoFit/>
          </a:bodyPr>
          <a:lstStyle/>
          <a:p>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rPr>
              <a:t>目录 </a:t>
            </a:r>
            <a:r>
              <a:rPr lang="en-US" altLang="zh-CN" sz="2000" dirty="0">
                <a:solidFill>
                  <a:schemeClr val="tx1">
                    <a:lumMod val="65000"/>
                    <a:lumOff val="35000"/>
                  </a:schemeClr>
                </a:solidFill>
              </a:rPr>
              <a:t>CONTENTS</a:t>
            </a:r>
            <a:endParaRPr lang="zh-CN" altLang="en-US" sz="2000" dirty="0">
              <a:solidFill>
                <a:schemeClr val="tx1">
                  <a:lumMod val="65000"/>
                  <a:lumOff val="35000"/>
                </a:schemeClr>
              </a:solidFill>
            </a:endParaRPr>
          </a:p>
        </p:txBody>
      </p:sp>
      <p:sp>
        <p:nvSpPr>
          <p:cNvPr id="8" name="矩形 7"/>
          <p:cNvSpPr/>
          <p:nvPr/>
        </p:nvSpPr>
        <p:spPr>
          <a:xfrm>
            <a:off x="3677280" y="1960475"/>
            <a:ext cx="3451004" cy="4790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latin typeface="微软雅黑" panose="020B0503020204020204" pitchFamily="34" charset="-122"/>
                <a:ea typeface="微软雅黑" panose="020B0503020204020204" pitchFamily="34" charset="-122"/>
              </a:rPr>
              <a:t>了解中医康复保健发展历程</a:t>
            </a:r>
            <a:endParaRPr lang="zh-CN" altLang="en-US" sz="2000" dirty="0">
              <a:latin typeface="微软雅黑" panose="020B0503020204020204" pitchFamily="34" charset="-122"/>
              <a:ea typeface="微软雅黑" panose="020B0503020204020204" pitchFamily="34" charset="-122"/>
            </a:endParaRPr>
          </a:p>
        </p:txBody>
      </p:sp>
      <p:sp>
        <p:nvSpPr>
          <p:cNvPr id="11" name="矩形 10"/>
          <p:cNvSpPr/>
          <p:nvPr/>
        </p:nvSpPr>
        <p:spPr>
          <a:xfrm>
            <a:off x="2433583" y="1593870"/>
            <a:ext cx="1152244" cy="100842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dirty="0" smtClean="0">
                <a:solidFill>
                  <a:schemeClr val="accent1"/>
                </a:solidFill>
              </a:rPr>
              <a:t>02</a:t>
            </a:r>
            <a:endParaRPr lang="zh-CN" altLang="en-US" sz="6000" dirty="0">
              <a:solidFill>
                <a:schemeClr val="accent1"/>
              </a:solidFill>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1000"/>
                            </p:stCondLst>
                            <p:childTnLst>
                              <p:par>
                                <p:cTn id="15" presetID="16" presetClass="entr" presetSubtype="2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1210588" cy="400110"/>
          </a:xfrm>
          <a:prstGeom prst="rect">
            <a:avLst/>
          </a:prstGeom>
          <a:noFill/>
        </p:spPr>
        <p:txBody>
          <a:bodyPr wrap="none" rtlCol="0">
            <a:spAutoFit/>
          </a:bodyPr>
          <a:lstStyle/>
          <a:p>
            <a:r>
              <a:rPr lang="zh-CN" altLang="en-US" sz="2000" b="1" dirty="0" smtClean="0">
                <a:solidFill>
                  <a:srgbClr val="2B835C"/>
                </a:solidFill>
                <a:latin typeface="微软雅黑" panose="020B0503020204020204" pitchFamily="34" charset="-122"/>
                <a:ea typeface="微软雅黑" panose="020B0503020204020204" pitchFamily="34" charset="-122"/>
              </a:rPr>
              <a:t>情景导入</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3785652"/>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三国时代</a:t>
            </a:r>
            <a:r>
              <a:rPr lang="zh-CN" altLang="en-US" sz="1600" dirty="0">
                <a:latin typeface="微软雅黑" panose="020B0503020204020204" pitchFamily="34" charset="-122"/>
                <a:ea typeface="微软雅黑" panose="020B0503020204020204" pitchFamily="34" charset="-122"/>
              </a:rPr>
              <a:t>，东吴庐山有位名医叫董奉，字君异，福建侯官（今福州）人，与当时的张仲景、</a:t>
            </a:r>
            <a:r>
              <a:rPr lang="zh-CN" altLang="en-US" sz="1600" dirty="0" smtClean="0">
                <a:latin typeface="微软雅黑" panose="020B0503020204020204" pitchFamily="34" charset="-122"/>
                <a:ea typeface="微软雅黑" panose="020B0503020204020204" pitchFamily="34" charset="-122"/>
              </a:rPr>
              <a:t>华佗</a:t>
            </a:r>
            <a:r>
              <a:rPr lang="zh-CN" altLang="en-US" sz="1600" dirty="0">
                <a:latin typeface="微软雅黑" panose="020B0503020204020204" pitchFamily="34" charset="-122"/>
                <a:ea typeface="微软雅黑" panose="020B0503020204020204" pitchFamily="34" charset="-122"/>
              </a:rPr>
              <a:t>齐名，被称为“建安三神医”。他医道高明，技术精湛，相传有起死回生之术。他看病有一个特点</a:t>
            </a:r>
            <a:r>
              <a:rPr lang="zh-CN" altLang="en-US" sz="1600" dirty="0" smtClean="0">
                <a:latin typeface="微软雅黑" panose="020B0503020204020204" pitchFamily="34" charset="-122"/>
                <a:ea typeface="微软雅黑" panose="020B0503020204020204" pitchFamily="34" charset="-122"/>
              </a:rPr>
              <a:t>，就是</a:t>
            </a:r>
            <a:r>
              <a:rPr lang="zh-CN" altLang="en-US" sz="1600" dirty="0">
                <a:latin typeface="微软雅黑" panose="020B0503020204020204" pitchFamily="34" charset="-122"/>
                <a:ea typeface="微软雅黑" panose="020B0503020204020204" pitchFamily="34" charset="-122"/>
              </a:rPr>
              <a:t>从不收取患者的报酬，但是他对找他看病的人有个要求：凡是重病被治好了，要在他的园子</a:t>
            </a:r>
            <a:r>
              <a:rPr lang="zh-CN" altLang="en-US" sz="1600" dirty="0" smtClean="0">
                <a:latin typeface="微软雅黑" panose="020B0503020204020204" pitchFamily="34" charset="-122"/>
                <a:ea typeface="微软雅黑" panose="020B0503020204020204" pitchFamily="34" charset="-122"/>
              </a:rPr>
              <a:t>里栽</a:t>
            </a:r>
            <a:r>
              <a:rPr lang="en-US" altLang="zh-CN" sz="1600" dirty="0">
                <a:latin typeface="微软雅黑" panose="020B0503020204020204" pitchFamily="34" charset="-122"/>
                <a:ea typeface="微软雅黑" panose="020B0503020204020204" pitchFamily="34" charset="-122"/>
              </a:rPr>
              <a:t>5 </a:t>
            </a:r>
            <a:r>
              <a:rPr lang="zh-CN" altLang="en-US" sz="1600" dirty="0">
                <a:latin typeface="微软雅黑" panose="020B0503020204020204" pitchFamily="34" charset="-122"/>
                <a:ea typeface="微软雅黑" panose="020B0503020204020204" pitchFamily="34" charset="-122"/>
              </a:rPr>
              <a:t>株杏树；轻病被治好的则栽种</a:t>
            </a:r>
            <a:r>
              <a:rPr lang="en-US" altLang="zh-CN" sz="1600" dirty="0">
                <a:latin typeface="微软雅黑" panose="020B0503020204020204" pitchFamily="34" charset="-122"/>
                <a:ea typeface="微软雅黑" panose="020B0503020204020204" pitchFamily="34" charset="-122"/>
              </a:rPr>
              <a:t>1 </a:t>
            </a:r>
            <a:r>
              <a:rPr lang="zh-CN" altLang="en-US" sz="1600" dirty="0">
                <a:latin typeface="微软雅黑" panose="020B0503020204020204" pitchFamily="34" charset="-122"/>
                <a:ea typeface="微软雅黑" panose="020B0503020204020204" pitchFamily="34" charset="-122"/>
              </a:rPr>
              <a:t>株。光阴似箭，日月如梭。经他治愈的患者不计其数，杏树</a:t>
            </a:r>
            <a:r>
              <a:rPr lang="zh-CN" altLang="en-US" sz="1600" dirty="0" smtClean="0">
                <a:latin typeface="微软雅黑" panose="020B0503020204020204" pitchFamily="34" charset="-122"/>
                <a:ea typeface="微软雅黑" panose="020B0503020204020204" pitchFamily="34" charset="-122"/>
              </a:rPr>
              <a:t>竟栽</a:t>
            </a:r>
            <a:r>
              <a:rPr lang="zh-CN" altLang="en-US" sz="1600" dirty="0">
                <a:latin typeface="微软雅黑" panose="020B0503020204020204" pitchFamily="34" charset="-122"/>
                <a:ea typeface="微软雅黑" panose="020B0503020204020204" pitchFamily="34" charset="-122"/>
              </a:rPr>
              <a:t>有</a:t>
            </a:r>
            <a:r>
              <a:rPr lang="en-US" altLang="zh-CN" sz="1600" dirty="0">
                <a:latin typeface="微软雅黑" panose="020B0503020204020204" pitchFamily="34" charset="-122"/>
                <a:ea typeface="微软雅黑" panose="020B0503020204020204" pitchFamily="34" charset="-122"/>
              </a:rPr>
              <a:t>10 </a:t>
            </a:r>
            <a:r>
              <a:rPr lang="zh-CN" altLang="en-US" sz="1600" dirty="0">
                <a:latin typeface="微软雅黑" panose="020B0503020204020204" pitchFamily="34" charset="-122"/>
                <a:ea typeface="微软雅黑" panose="020B0503020204020204" pitchFamily="34" charset="-122"/>
              </a:rPr>
              <a:t>余万株，他园子里的杏树也已聚棵成林，人称“杏林董仙”。后来，董奉又告诉人们，</a:t>
            </a:r>
            <a:r>
              <a:rPr lang="zh-CN" altLang="en-US" sz="1600" dirty="0" smtClean="0">
                <a:latin typeface="微软雅黑" panose="020B0503020204020204" pitchFamily="34" charset="-122"/>
                <a:ea typeface="微软雅黑" panose="020B0503020204020204" pitchFamily="34" charset="-122"/>
              </a:rPr>
              <a:t>凡是到</a:t>
            </a:r>
            <a:r>
              <a:rPr lang="zh-CN" altLang="en-US" sz="1600" dirty="0">
                <a:latin typeface="微软雅黑" panose="020B0503020204020204" pitchFamily="34" charset="-122"/>
                <a:ea typeface="微软雅黑" panose="020B0503020204020204" pitchFamily="34" charset="-122"/>
              </a:rPr>
              <a:t>他的杏林来买杏的人，不要付钱，只要拿一些粮谷放在仓中，就可以去林中取杏子。于是，</a:t>
            </a:r>
            <a:r>
              <a:rPr lang="zh-CN" altLang="en-US" sz="1600" dirty="0" smtClean="0">
                <a:latin typeface="微软雅黑" panose="020B0503020204020204" pitchFamily="34" charset="-122"/>
                <a:ea typeface="微软雅黑" panose="020B0503020204020204" pitchFamily="34" charset="-122"/>
              </a:rPr>
              <a:t>每年董奉</a:t>
            </a:r>
            <a:r>
              <a:rPr lang="zh-CN" altLang="en-US" sz="1600" dirty="0">
                <a:latin typeface="微软雅黑" panose="020B0503020204020204" pitchFamily="34" charset="-122"/>
                <a:ea typeface="微软雅黑" panose="020B0503020204020204" pitchFamily="34" charset="-122"/>
              </a:rPr>
              <a:t>用杏子换来的粮食堆满了仓库，他又拿这些粮食救济了无数穷苦的平民百姓。数年之后，</a:t>
            </a:r>
            <a:r>
              <a:rPr lang="zh-CN" altLang="en-US" sz="1600" dirty="0" smtClean="0">
                <a:latin typeface="微软雅黑" panose="020B0503020204020204" pitchFamily="34" charset="-122"/>
                <a:ea typeface="微软雅黑" panose="020B0503020204020204" pitchFamily="34" charset="-122"/>
              </a:rPr>
              <a:t>董奉驾</a:t>
            </a:r>
            <a:r>
              <a:rPr lang="zh-CN" altLang="en-US" sz="1600" dirty="0">
                <a:latin typeface="微软雅黑" panose="020B0503020204020204" pitchFamily="34" charset="-122"/>
                <a:ea typeface="微软雅黑" panose="020B0503020204020204" pitchFamily="34" charset="-122"/>
              </a:rPr>
              <a:t>鹤西归了，“杏林佳话”的故事却一直流传了下来。后来，人们在称赞有高尚医德，精湛医术</a:t>
            </a:r>
            <a:r>
              <a:rPr lang="zh-CN" altLang="en-US" sz="1600" dirty="0" smtClean="0">
                <a:latin typeface="微软雅黑" panose="020B0503020204020204" pitchFamily="34" charset="-122"/>
                <a:ea typeface="微软雅黑" panose="020B0503020204020204" pitchFamily="34" charset="-122"/>
              </a:rPr>
              <a:t>的医师</a:t>
            </a:r>
            <a:r>
              <a:rPr lang="zh-CN" altLang="en-US" sz="1600" dirty="0">
                <a:latin typeface="微软雅黑" panose="020B0503020204020204" pitchFamily="34" charset="-122"/>
                <a:ea typeface="微软雅黑" panose="020B0503020204020204" pitchFamily="34" charset="-122"/>
              </a:rPr>
              <a:t>时，也往往用“杏林春暖”“誉满杏林”“杏林高手”等词句来形容。</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1210588"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知识储备</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2264851"/>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中医康复保健在整体观念、辨证论治、杂和以治、治病求本、未病先防、既病防变的坚实</a:t>
            </a:r>
            <a:r>
              <a:rPr lang="zh-CN" altLang="en-US" sz="1600" dirty="0" smtClean="0">
                <a:latin typeface="微软雅黑" panose="020B0503020204020204" pitchFamily="34" charset="-122"/>
                <a:ea typeface="微软雅黑" panose="020B0503020204020204" pitchFamily="34" charset="-122"/>
              </a:rPr>
              <a:t>基础理论</a:t>
            </a:r>
            <a:r>
              <a:rPr lang="zh-CN" altLang="en-US" sz="1600" dirty="0">
                <a:latin typeface="微软雅黑" panose="020B0503020204020204" pitchFamily="34" charset="-122"/>
                <a:ea typeface="微软雅黑" panose="020B0503020204020204" pitchFamily="34" charset="-122"/>
              </a:rPr>
              <a:t>和严谨治疗原则指导下，注重神与形相结合，药物调理与食物、气候、起居及患者情况相结合</a:t>
            </a:r>
            <a:r>
              <a:rPr lang="zh-CN" altLang="en-US" sz="1600" dirty="0" smtClean="0">
                <a:latin typeface="微软雅黑" panose="020B0503020204020204" pitchFamily="34" charset="-122"/>
                <a:ea typeface="微软雅黑" panose="020B0503020204020204" pitchFamily="34" charset="-122"/>
              </a:rPr>
              <a:t>，动静</a:t>
            </a:r>
            <a:r>
              <a:rPr lang="zh-CN" altLang="en-US" sz="1600" dirty="0">
                <a:latin typeface="微软雅黑" panose="020B0503020204020204" pitchFamily="34" charset="-122"/>
                <a:ea typeface="微软雅黑" panose="020B0503020204020204" pitchFamily="34" charset="-122"/>
              </a:rPr>
              <a:t>结合，内治与外治相结合，医疗与自然相结合，从而形成了传统运动、气功、传统物理、针灸</a:t>
            </a:r>
            <a:r>
              <a:rPr lang="zh-CN" altLang="en-US" sz="1600" dirty="0" smtClean="0">
                <a:latin typeface="微软雅黑" panose="020B0503020204020204" pitchFamily="34" charset="-122"/>
                <a:ea typeface="微软雅黑" panose="020B0503020204020204" pitchFamily="34" charset="-122"/>
              </a:rPr>
              <a:t>、按摩</a:t>
            </a:r>
            <a:r>
              <a:rPr lang="zh-CN" altLang="en-US" sz="1600" dirty="0">
                <a:latin typeface="微软雅黑" panose="020B0503020204020204" pitchFamily="34" charset="-122"/>
                <a:ea typeface="微软雅黑" panose="020B0503020204020204" pitchFamily="34" charset="-122"/>
              </a:rPr>
              <a:t>、药物、膳食、娱乐、情志等一整套独特的康复保健方法</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3628" y="2608548"/>
            <a:ext cx="2989665" cy="1845184"/>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0072" y="2613122"/>
            <a:ext cx="2754052" cy="1836035"/>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一、先秦、秦、汉时期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中医康复保健理论与技术的起源</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2677656"/>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春秋战国时期</a:t>
            </a:r>
            <a:r>
              <a:rPr lang="zh-CN" altLang="en-US" sz="1600" dirty="0">
                <a:latin typeface="微软雅黑" panose="020B0503020204020204" pitchFamily="34" charset="-122"/>
                <a:ea typeface="微软雅黑" panose="020B0503020204020204" pitchFamily="34" charset="-122"/>
              </a:rPr>
              <a:t>，是中国社会由奴隶制过渡到封建制的大变革时代，经济的发展促进了科学</a:t>
            </a:r>
            <a:r>
              <a:rPr lang="zh-CN" altLang="en-US" sz="1600" dirty="0" smtClean="0">
                <a:latin typeface="微软雅黑" panose="020B0503020204020204" pitchFamily="34" charset="-122"/>
                <a:ea typeface="微软雅黑" panose="020B0503020204020204" pitchFamily="34" charset="-122"/>
              </a:rPr>
              <a:t>文化的</a:t>
            </a:r>
            <a:r>
              <a:rPr lang="zh-CN" altLang="en-US" sz="1600" dirty="0">
                <a:latin typeface="微软雅黑" panose="020B0503020204020204" pitchFamily="34" charset="-122"/>
                <a:ea typeface="微软雅黑" panose="020B0503020204020204" pitchFamily="34" charset="-122"/>
              </a:rPr>
              <a:t>繁荣，此时学术空气自由，呈现出诸子蜂起、百家争鸣的局面，从现存诸子典籍中，尚可找到</a:t>
            </a:r>
            <a:r>
              <a:rPr lang="zh-CN" altLang="en-US" sz="1600" dirty="0" smtClean="0">
                <a:latin typeface="微软雅黑" panose="020B0503020204020204" pitchFamily="34" charset="-122"/>
                <a:ea typeface="微软雅黑" panose="020B0503020204020204" pitchFamily="34" charset="-122"/>
              </a:rPr>
              <a:t>传统</a:t>
            </a:r>
            <a:r>
              <a:rPr lang="zh-CN" altLang="en-US" sz="1600" dirty="0">
                <a:latin typeface="微软雅黑" panose="020B0503020204020204" pitchFamily="34" charset="-122"/>
                <a:ea typeface="微软雅黑" panose="020B0503020204020204" pitchFamily="34" charset="-122"/>
              </a:rPr>
              <a:t>康复医疗的蛛丝马迹</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尚书</a:t>
            </a: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洪范</a:t>
            </a:r>
            <a:r>
              <a:rPr lang="en-US" altLang="zh-CN" sz="1600" b="1" dirty="0" smtClean="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它涉及身体状况、经济条件、社会地位和精神因素等诸多方面，显然已认识到人与社会</a:t>
            </a:r>
            <a:r>
              <a:rPr lang="zh-CN" altLang="en-US" sz="1600" dirty="0" smtClean="0">
                <a:latin typeface="微软雅黑" panose="020B0503020204020204" pitchFamily="34" charset="-122"/>
                <a:ea typeface="微软雅黑" panose="020B0503020204020204" pitchFamily="34" charset="-122"/>
              </a:rPr>
              <a:t>是一</a:t>
            </a:r>
            <a:r>
              <a:rPr lang="zh-CN" altLang="en-US" sz="1600" dirty="0">
                <a:latin typeface="微软雅黑" panose="020B0503020204020204" pitchFamily="34" charset="-122"/>
                <a:ea typeface="微软雅黑" panose="020B0503020204020204" pitchFamily="34" charset="-122"/>
              </a:rPr>
              <a:t>个有机的整体，而要求达到身体、精神和社会意义上的完满状态，与现代康复医学所追求的</a:t>
            </a:r>
            <a:r>
              <a:rPr lang="zh-CN" altLang="en-US" sz="1600" dirty="0" smtClean="0">
                <a:latin typeface="微软雅黑" panose="020B0503020204020204" pitchFamily="34" charset="-122"/>
                <a:ea typeface="微软雅黑" panose="020B0503020204020204" pitchFamily="34" charset="-122"/>
              </a:rPr>
              <a:t>真正意义</a:t>
            </a:r>
            <a:r>
              <a:rPr lang="zh-CN" altLang="en-US" sz="1600" dirty="0">
                <a:latin typeface="微软雅黑" panose="020B0503020204020204" pitchFamily="34" charset="-122"/>
                <a:ea typeface="微软雅黑" panose="020B0503020204020204" pitchFamily="34" charset="-122"/>
              </a:rPr>
              <a:t>上的整体健康大有异曲同工之处，初步形成了中医康复保健的理念。</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一、先秦、秦、汉时期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中医康复保健理论与技术的起源</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4154984"/>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秦汉时期</a:t>
            </a:r>
            <a:r>
              <a:rPr lang="zh-CN" altLang="en-US" sz="1600" dirty="0">
                <a:latin typeface="微软雅黑" panose="020B0503020204020204" pitchFamily="34" charset="-122"/>
                <a:ea typeface="微软雅黑" panose="020B0503020204020204" pitchFamily="34" charset="-122"/>
              </a:rPr>
              <a:t>，中国传统医学理论逐渐形成，中医康复保健有了较大的发展，传统康复方法和</a:t>
            </a:r>
            <a:r>
              <a:rPr lang="zh-CN" altLang="en-US" sz="1600" dirty="0" smtClean="0">
                <a:latin typeface="微软雅黑" panose="020B0503020204020204" pitchFamily="34" charset="-122"/>
                <a:ea typeface="微软雅黑" panose="020B0503020204020204" pitchFamily="34" charset="-122"/>
              </a:rPr>
              <a:t>手段不断</a:t>
            </a:r>
            <a:r>
              <a:rPr lang="zh-CN" altLang="en-US" sz="1600" dirty="0">
                <a:latin typeface="微软雅黑" panose="020B0503020204020204" pitchFamily="34" charset="-122"/>
                <a:ea typeface="微软雅黑" panose="020B0503020204020204" pitchFamily="34" charset="-122"/>
              </a:rPr>
              <a:t>丰富，导引、按摩、药物和针灸等康复疗法在保健、治疗和康复上都得到了广泛应用</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长沙马王堆</a:t>
            </a:r>
            <a:r>
              <a:rPr lang="zh-CN" altLang="en-US" sz="1600" dirty="0">
                <a:latin typeface="微软雅黑" panose="020B0503020204020204" pitchFamily="34" charset="-122"/>
                <a:ea typeface="微软雅黑" panose="020B0503020204020204" pitchFamily="34" charset="-122"/>
              </a:rPr>
              <a:t>汉墓出土的</a:t>
            </a: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五十二病方</a:t>
            </a:r>
            <a:r>
              <a:rPr lang="en-US" altLang="zh-CN" sz="1600" b="1"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除了所载药物的内服疗法之外，还有大量的外治法，如敷贴法</a:t>
            </a:r>
            <a:r>
              <a:rPr lang="zh-CN" altLang="en-US" sz="1600" dirty="0" smtClean="0">
                <a:latin typeface="微软雅黑" panose="020B0503020204020204" pitchFamily="34" charset="-122"/>
                <a:ea typeface="微软雅黑" panose="020B0503020204020204" pitchFamily="34" charset="-122"/>
              </a:rPr>
              <a:t>、烟熏</a:t>
            </a:r>
            <a:r>
              <a:rPr lang="zh-CN" altLang="en-US" sz="1600" dirty="0">
                <a:latin typeface="微软雅黑" panose="020B0503020204020204" pitchFamily="34" charset="-122"/>
                <a:ea typeface="微软雅黑" panose="020B0503020204020204" pitchFamily="34" charset="-122"/>
              </a:rPr>
              <a:t>或蒸气熏法、熨法、砭法、灸法、按摩、角法（拔罐）等</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却谷食气</a:t>
            </a:r>
            <a:r>
              <a:rPr lang="en-US" altLang="zh-CN" sz="1600" b="1"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中记载了导引行气</a:t>
            </a:r>
            <a:r>
              <a:rPr lang="zh-CN" altLang="en-US" sz="1600" dirty="0" smtClean="0">
                <a:latin typeface="微软雅黑" panose="020B0503020204020204" pitchFamily="34" charset="-122"/>
                <a:ea typeface="微软雅黑" panose="020B0503020204020204" pitchFamily="34" charset="-122"/>
              </a:rPr>
              <a:t>的方法</a:t>
            </a:r>
            <a:r>
              <a:rPr lang="zh-CN" altLang="en-US" sz="1600" dirty="0">
                <a:latin typeface="微软雅黑" panose="020B0503020204020204" pitchFamily="34" charset="-122"/>
                <a:ea typeface="微软雅黑" panose="020B0503020204020204" pitchFamily="34" charset="-122"/>
              </a:rPr>
              <a:t>和四时食气的宜忌，是我国迄今发现最早的气功导引专著</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导引图</a:t>
            </a:r>
            <a:r>
              <a:rPr lang="en-US" altLang="zh-CN" sz="1600" b="1"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中载有医疗体操</a:t>
            </a:r>
            <a:r>
              <a:rPr lang="en-US" altLang="zh-CN" sz="1600" dirty="0">
                <a:latin typeface="微软雅黑" panose="020B0503020204020204" pitchFamily="34" charset="-122"/>
                <a:ea typeface="微软雅黑" panose="020B0503020204020204" pitchFamily="34" charset="-122"/>
              </a:rPr>
              <a:t>40 </a:t>
            </a:r>
            <a:r>
              <a:rPr lang="zh-CN" altLang="en-US" sz="1600" dirty="0">
                <a:latin typeface="微软雅黑" panose="020B0503020204020204" pitchFamily="34" charset="-122"/>
                <a:ea typeface="微软雅黑" panose="020B0503020204020204" pitchFamily="34" charset="-122"/>
              </a:rPr>
              <a:t>余式。</a:t>
            </a:r>
            <a:endParaRPr lang="zh-CN" altLang="en-US" sz="1600" dirty="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en-US" altLang="zh-CN" sz="1600" b="1"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黄帝内经</a:t>
            </a:r>
            <a:r>
              <a:rPr lang="en-US" altLang="zh-CN" sz="1600" b="1"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以阴阳学说和五行学说作为传统医学的两大哲学基础，在此基础上建构和发展了</a:t>
            </a:r>
            <a:r>
              <a:rPr lang="zh-CN" altLang="en-US" sz="1600" dirty="0" smtClean="0">
                <a:latin typeface="微软雅黑" panose="020B0503020204020204" pitchFamily="34" charset="-122"/>
                <a:ea typeface="微软雅黑" panose="020B0503020204020204" pitchFamily="34" charset="-122"/>
              </a:rPr>
              <a:t>传统医学</a:t>
            </a:r>
            <a:r>
              <a:rPr lang="zh-CN" altLang="en-US" sz="1600" dirty="0">
                <a:latin typeface="微软雅黑" panose="020B0503020204020204" pitchFamily="34" charset="-122"/>
                <a:ea typeface="微软雅黑" panose="020B0503020204020204" pitchFamily="34" charset="-122"/>
              </a:rPr>
              <a:t>的理论体系，从而为中医康复保健的预防观念和综合康复治疗观念奠定了理论基础；</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一、先秦、秦、汉时期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中医康复保健理论与技术的起源</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5724636" cy="341632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p"/>
            </a:pP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神农本草经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是现存最早的完整的</a:t>
            </a:r>
            <a:r>
              <a:rPr lang="zh-CN" altLang="en-US" sz="1600" dirty="0" smtClean="0">
                <a:latin typeface="微软雅黑" panose="020B0503020204020204" pitchFamily="34" charset="-122"/>
                <a:ea typeface="微软雅黑" panose="020B0503020204020204" pitchFamily="34" charset="-122"/>
              </a:rPr>
              <a:t>中药学</a:t>
            </a:r>
            <a:r>
              <a:rPr lang="zh-CN" altLang="en-US" sz="1600" dirty="0">
                <a:latin typeface="微软雅黑" panose="020B0503020204020204" pitchFamily="34" charset="-122"/>
                <a:ea typeface="微软雅黑" panose="020B0503020204020204" pitchFamily="34" charset="-122"/>
              </a:rPr>
              <a:t>著作，总结了当时的用药经验，共载药物</a:t>
            </a:r>
            <a:r>
              <a:rPr lang="en-US" altLang="zh-CN" sz="1600" dirty="0">
                <a:latin typeface="微软雅黑" panose="020B0503020204020204" pitchFamily="34" charset="-122"/>
                <a:ea typeface="微软雅黑" panose="020B0503020204020204" pitchFamily="34" charset="-122"/>
              </a:rPr>
              <a:t>365 </a:t>
            </a:r>
            <a:r>
              <a:rPr lang="zh-CN" altLang="en-US" sz="1600" dirty="0">
                <a:latin typeface="微软雅黑" panose="020B0503020204020204" pitchFamily="34" charset="-122"/>
                <a:ea typeface="微软雅黑" panose="020B0503020204020204" pitchFamily="34" charset="-122"/>
              </a:rPr>
              <a:t>种</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根据</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汉书</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艺文志</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的记载，</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黄帝岐</a:t>
            </a:r>
            <a:r>
              <a:rPr lang="zh-CN" altLang="en-US" sz="1600" dirty="0" smtClean="0">
                <a:latin typeface="微软雅黑" panose="020B0503020204020204" pitchFamily="34" charset="-122"/>
                <a:ea typeface="微软雅黑" panose="020B0503020204020204" pitchFamily="34" charset="-122"/>
              </a:rPr>
              <a:t>伯按摩</a:t>
            </a:r>
            <a:r>
              <a:rPr lang="zh-CN" altLang="en-US" sz="1600" dirty="0">
                <a:latin typeface="微软雅黑" panose="020B0503020204020204" pitchFamily="34" charset="-122"/>
                <a:ea typeface="微软雅黑" panose="020B0503020204020204" pitchFamily="34" charset="-122"/>
              </a:rPr>
              <a:t>十卷</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（已佚）在此期间问世</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三国</a:t>
            </a:r>
            <a:r>
              <a:rPr lang="zh-CN" altLang="en-US" sz="1600" dirty="0">
                <a:latin typeface="微软雅黑" panose="020B0503020204020204" pitchFamily="34" charset="-122"/>
                <a:ea typeface="微软雅黑" panose="020B0503020204020204" pitchFamily="34" charset="-122"/>
              </a:rPr>
              <a:t>时期名医</a:t>
            </a:r>
            <a:r>
              <a:rPr lang="zh-CN" altLang="en-US" sz="1600" b="1" dirty="0">
                <a:latin typeface="微软雅黑" panose="020B0503020204020204" pitchFamily="34" charset="-122"/>
                <a:ea typeface="微软雅黑" panose="020B0503020204020204" pitchFamily="34" charset="-122"/>
              </a:rPr>
              <a:t>华佗</a:t>
            </a:r>
            <a:r>
              <a:rPr lang="zh-CN" altLang="en-US" sz="1600" dirty="0">
                <a:latin typeface="微软雅黑" panose="020B0503020204020204" pitchFamily="34" charset="-122"/>
                <a:ea typeface="微软雅黑" panose="020B0503020204020204" pitchFamily="34" charset="-122"/>
              </a:rPr>
              <a:t>根据</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吕氏春秋</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季春纪</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流水不腐，</a:t>
            </a:r>
            <a:r>
              <a:rPr lang="zh-CN" altLang="en-US" sz="1600" dirty="0" smtClean="0">
                <a:latin typeface="微软雅黑" panose="020B0503020204020204" pitchFamily="34" charset="-122"/>
                <a:ea typeface="微软雅黑" panose="020B0503020204020204" pitchFamily="34" charset="-122"/>
              </a:rPr>
              <a:t>户枢不蠹</a:t>
            </a:r>
            <a:r>
              <a:rPr lang="zh-CN" altLang="en-US" sz="1600" dirty="0">
                <a:latin typeface="微软雅黑" panose="020B0503020204020204" pitchFamily="34" charset="-122"/>
                <a:ea typeface="微软雅黑" panose="020B0503020204020204" pitchFamily="34" charset="-122"/>
              </a:rPr>
              <a:t>，动也，形气亦然”之说，提出导引健身理论，并在前人基础上总结、编排出“五禽戏”</a:t>
            </a:r>
            <a:r>
              <a:rPr lang="zh-CN" altLang="en-US" sz="1600" dirty="0" smtClean="0">
                <a:latin typeface="微软雅黑" panose="020B0503020204020204" pitchFamily="34" charset="-122"/>
                <a:ea typeface="微软雅黑" panose="020B0503020204020204" pitchFamily="34" charset="-122"/>
              </a:rPr>
              <a:t>，即</a:t>
            </a:r>
            <a:r>
              <a:rPr lang="zh-CN" altLang="en-US" sz="1600" dirty="0">
                <a:latin typeface="微软雅黑" panose="020B0503020204020204" pitchFamily="34" charset="-122"/>
                <a:ea typeface="微软雅黑" panose="020B0503020204020204" pitchFamily="34" charset="-122"/>
              </a:rPr>
              <a:t>虎、鹿、熊、猿、鸟戏，为世界医学史上第一套由医师编导的医疗体操，对康复保健均有良效</a:t>
            </a:r>
            <a:r>
              <a:rPr lang="zh-CN" altLang="en-US" sz="1600" dirty="0" smtClean="0">
                <a:latin typeface="微软雅黑" panose="020B0503020204020204" pitchFamily="34" charset="-122"/>
                <a:ea typeface="微软雅黑" panose="020B0503020204020204" pitchFamily="34" charset="-122"/>
              </a:rPr>
              <a:t>，对</a:t>
            </a:r>
            <a:r>
              <a:rPr lang="zh-CN" altLang="en-US" sz="1600" dirty="0">
                <a:latin typeface="微软雅黑" panose="020B0503020204020204" pitchFamily="34" charset="-122"/>
                <a:ea typeface="微软雅黑" panose="020B0503020204020204" pitchFamily="34" charset="-122"/>
              </a:rPr>
              <a:t>后世影响极为深远，至今沿用。</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9880" y="792088"/>
            <a:ext cx="1779713" cy="3868688"/>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二、魏晋、隋、唐时期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中医康复保健理论与技术的发展</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5220580" cy="3785652"/>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魏晋隋唐时期，特别是唐代，是中国封建社会的鼎盛时期，医药文化也绚丽纷呈。医药学</a:t>
            </a:r>
            <a:r>
              <a:rPr lang="zh-CN" altLang="en-US" sz="1600" dirty="0" smtClean="0">
                <a:latin typeface="微软雅黑" panose="020B0503020204020204" pitchFamily="34" charset="-122"/>
                <a:ea typeface="微软雅黑" panose="020B0503020204020204" pitchFamily="34" charset="-122"/>
              </a:rPr>
              <a:t>思维活跃</a:t>
            </a:r>
            <a:r>
              <a:rPr lang="zh-CN" altLang="en-US" sz="1600" dirty="0">
                <a:latin typeface="微软雅黑" panose="020B0503020204020204" pitchFamily="34" charset="-122"/>
                <a:ea typeface="微软雅黑" panose="020B0503020204020204" pitchFamily="34" charset="-122"/>
              </a:rPr>
              <a:t>，内外交流频繁，出现空前昌盛的局面。这一时期，导引、按摩、气功等康复方法得到系统</a:t>
            </a:r>
            <a:r>
              <a:rPr lang="zh-CN" altLang="en-US" sz="1600" dirty="0" smtClean="0">
                <a:latin typeface="微软雅黑" panose="020B0503020204020204" pitchFamily="34" charset="-122"/>
                <a:ea typeface="微软雅黑" panose="020B0503020204020204" pitchFamily="34" charset="-122"/>
              </a:rPr>
              <a:t>整理</a:t>
            </a:r>
            <a:r>
              <a:rPr lang="zh-CN" altLang="en-US" sz="1600" dirty="0">
                <a:latin typeface="微软雅黑" panose="020B0503020204020204" pitchFamily="34" charset="-122"/>
                <a:ea typeface="微软雅黑" panose="020B0503020204020204" pitchFamily="34" charset="-122"/>
              </a:rPr>
              <a:t>和使用，药物和饮食康复受到重视</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晋代医家</a:t>
            </a:r>
            <a:r>
              <a:rPr lang="zh-CN" altLang="en-US" sz="1600" b="1" dirty="0">
                <a:latin typeface="微软雅黑" panose="020B0503020204020204" pitchFamily="34" charset="-122"/>
                <a:ea typeface="微软雅黑" panose="020B0503020204020204" pitchFamily="34" charset="-122"/>
              </a:rPr>
              <a:t>皇甫谧</a:t>
            </a:r>
            <a:r>
              <a:rPr lang="zh-CN" altLang="en-US" sz="1600" dirty="0">
                <a:latin typeface="微软雅黑" panose="020B0503020204020204" pitchFamily="34" charset="-122"/>
                <a:ea typeface="微软雅黑" panose="020B0503020204020204" pitchFamily="34" charset="-122"/>
              </a:rPr>
              <a:t>在原有的医学理论基础上，除广泛阅读各种医书外，还将</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灵枢</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素问</a:t>
            </a:r>
            <a:r>
              <a:rPr lang="en-US" altLang="zh-CN" sz="1600" dirty="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明堂</a:t>
            </a:r>
            <a:r>
              <a:rPr lang="zh-CN" altLang="en-US" sz="1600" dirty="0">
                <a:latin typeface="微软雅黑" panose="020B0503020204020204" pitchFamily="34" charset="-122"/>
                <a:ea typeface="微软雅黑" panose="020B0503020204020204" pitchFamily="34" charset="-122"/>
              </a:rPr>
              <a:t>孔穴针灸治要</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三部书中的针灸理论和方法加以整理归纳，编成</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针灸甲乙经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，成为我国</a:t>
            </a:r>
            <a:r>
              <a:rPr lang="zh-CN" altLang="en-US" sz="1600" dirty="0" smtClean="0">
                <a:latin typeface="微软雅黑" panose="020B0503020204020204" pitchFamily="34" charset="-122"/>
                <a:ea typeface="微软雅黑" panose="020B0503020204020204" pitchFamily="34" charset="-122"/>
              </a:rPr>
              <a:t>医学史</a:t>
            </a:r>
            <a:r>
              <a:rPr lang="zh-CN" altLang="en-US" sz="1600" dirty="0">
                <a:latin typeface="微软雅黑" panose="020B0503020204020204" pitchFamily="34" charset="-122"/>
                <a:ea typeface="微软雅黑" panose="020B0503020204020204" pitchFamily="34" charset="-122"/>
              </a:rPr>
              <a:t>上现存最早的针灸专著。</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0217" y="952364"/>
            <a:ext cx="2194921" cy="2941194"/>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518912"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一、中医康复保健的相关概念</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92088"/>
            <a:ext cx="8136904" cy="1938992"/>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（一）中医的概念</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中医，一般指以中国劳动人民创造的传统医学，是研究人体生理、病理，以及疾病的诊断和</a:t>
            </a:r>
            <a:r>
              <a:rPr lang="zh-CN" altLang="en-US" sz="1600" dirty="0" smtClean="0">
                <a:latin typeface="微软雅黑" panose="020B0503020204020204" pitchFamily="34" charset="-122"/>
                <a:ea typeface="微软雅黑" panose="020B0503020204020204" pitchFamily="34" charset="-122"/>
              </a:rPr>
              <a:t>防治</a:t>
            </a:r>
            <a:r>
              <a:rPr lang="zh-CN" altLang="en-US" sz="1600" dirty="0">
                <a:latin typeface="微软雅黑" panose="020B0503020204020204" pitchFamily="34" charset="-122"/>
                <a:ea typeface="微软雅黑" panose="020B0503020204020204" pitchFamily="34" charset="-122"/>
              </a:rPr>
              <a:t>等的一门学科。它诞生于原始社会，春秋战国时期中医理论已基本形成，之后历代均有总结、发展</a:t>
            </a:r>
            <a:r>
              <a:rPr lang="zh-CN" altLang="en-US" sz="1600" dirty="0" smtClean="0">
                <a:latin typeface="微软雅黑" panose="020B0503020204020204" pitchFamily="34" charset="-122"/>
                <a:ea typeface="微软雅黑" panose="020B0503020204020204" pitchFamily="34" charset="-122"/>
              </a:rPr>
              <a:t>。除此之外</a:t>
            </a:r>
            <a:r>
              <a:rPr lang="zh-CN" altLang="en-US" sz="1600" dirty="0">
                <a:latin typeface="微软雅黑" panose="020B0503020204020204" pitchFamily="34" charset="-122"/>
                <a:ea typeface="微软雅黑" panose="020B0503020204020204" pitchFamily="34" charset="-122"/>
              </a:rPr>
              <a:t>，它对汉字文化圈国家影响深远，如日本汉方医学、韩国韩医学、朝鲜高丽医学、越南</a:t>
            </a:r>
            <a:r>
              <a:rPr lang="zh-CN" altLang="en-US" sz="1600" dirty="0" smtClean="0">
                <a:latin typeface="微软雅黑" panose="020B0503020204020204" pitchFamily="34" charset="-122"/>
                <a:ea typeface="微软雅黑" panose="020B0503020204020204" pitchFamily="34" charset="-122"/>
              </a:rPr>
              <a:t>东医学</a:t>
            </a:r>
            <a:r>
              <a:rPr lang="zh-CN" altLang="en-US" sz="1600" dirty="0">
                <a:latin typeface="微软雅黑" panose="020B0503020204020204" pitchFamily="34" charset="-122"/>
                <a:ea typeface="微软雅黑" panose="020B0503020204020204" pitchFamily="34" charset="-122"/>
              </a:rPr>
              <a:t>等都是以中医为基础发展起来的。</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二、魏晋、隋、唐时期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中医康复保健理论与技术的发展</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4824536" cy="3046988"/>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葛洪的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肘后备急方</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是我国第一部临床急救手册，其中也记载了</a:t>
            </a:r>
            <a:r>
              <a:rPr lang="zh-CN" altLang="en-US" sz="1600" dirty="0" smtClean="0">
                <a:latin typeface="微软雅黑" panose="020B0503020204020204" pitchFamily="34" charset="-122"/>
                <a:ea typeface="微软雅黑" panose="020B0503020204020204" pitchFamily="34" charset="-122"/>
              </a:rPr>
              <a:t>许多饮食</a:t>
            </a:r>
            <a:r>
              <a:rPr lang="zh-CN" altLang="en-US" sz="1600" dirty="0">
                <a:latin typeface="微软雅黑" panose="020B0503020204020204" pitchFamily="34" charset="-122"/>
                <a:ea typeface="微软雅黑" panose="020B0503020204020204" pitchFamily="34" charset="-122"/>
              </a:rPr>
              <a:t>康复与药物康复的内容</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smtClean="0">
                <a:latin typeface="微软雅黑" panose="020B0503020204020204" pitchFamily="34" charset="-122"/>
                <a:ea typeface="微软雅黑" panose="020B0503020204020204" pitchFamily="34" charset="-122"/>
              </a:rPr>
              <a:t>南北朝</a:t>
            </a:r>
            <a:r>
              <a:rPr lang="zh-CN" altLang="en-US" sz="1600" dirty="0">
                <a:latin typeface="微软雅黑" panose="020B0503020204020204" pitchFamily="34" charset="-122"/>
                <a:ea typeface="微软雅黑" panose="020B0503020204020204" pitchFamily="34" charset="-122"/>
              </a:rPr>
              <a:t>时期</a:t>
            </a:r>
            <a:r>
              <a:rPr lang="zh-CN" altLang="en-US" sz="1600" b="1" dirty="0">
                <a:latin typeface="微软雅黑" panose="020B0503020204020204" pitchFamily="34" charset="-122"/>
                <a:ea typeface="微软雅黑" panose="020B0503020204020204" pitchFamily="34" charset="-122"/>
              </a:rPr>
              <a:t>陶弘景</a:t>
            </a:r>
            <a:r>
              <a:rPr lang="zh-CN" altLang="en-US" sz="1600" dirty="0">
                <a:latin typeface="微软雅黑" panose="020B0503020204020204" pitchFamily="34" charset="-122"/>
                <a:ea typeface="微软雅黑" panose="020B0503020204020204" pitchFamily="34" charset="-122"/>
              </a:rPr>
              <a:t>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养性延命录</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对气功和按摩康复有所发展</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smtClean="0">
                <a:latin typeface="微软雅黑" panose="020B0503020204020204" pitchFamily="34" charset="-122"/>
                <a:ea typeface="微软雅黑" panose="020B0503020204020204" pitchFamily="34" charset="-122"/>
              </a:rPr>
              <a:t>隋代巢元方所著</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诸病源候论</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是我国现存最早的病因证候学专著，全书记载了</a:t>
            </a:r>
            <a:r>
              <a:rPr lang="en-US" altLang="zh-CN" sz="1600" dirty="0" smtClean="0">
                <a:latin typeface="微软雅黑" panose="020B0503020204020204" pitchFamily="34" charset="-122"/>
                <a:ea typeface="微软雅黑" panose="020B0503020204020204" pitchFamily="34" charset="-122"/>
              </a:rPr>
              <a:t>200 </a:t>
            </a:r>
            <a:r>
              <a:rPr lang="zh-CN" altLang="en-US" sz="1600" dirty="0" smtClean="0">
                <a:latin typeface="微软雅黑" panose="020B0503020204020204" pitchFamily="34" charset="-122"/>
                <a:ea typeface="微软雅黑" panose="020B0503020204020204" pitchFamily="34" charset="-122"/>
              </a:rPr>
              <a:t>余种导引方法。</a:t>
            </a:r>
            <a:endParaRPr lang="en-US" altLang="zh-CN" sz="1600" dirty="0" smtClean="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6984" y="788597"/>
            <a:ext cx="2629124" cy="3436640"/>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二、魏晋、隋、唐时期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中医康复保健理论与技术的发展</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4500500" cy="3046988"/>
          </a:xfrm>
          <a:prstGeom prst="rect">
            <a:avLst/>
          </a:prstGeom>
          <a:noFill/>
        </p:spPr>
        <p:txBody>
          <a:bodyPr wrap="square" rtlCol="0">
            <a:spAutoFit/>
          </a:bodyPr>
          <a:lstStyle/>
          <a:p>
            <a:pPr indent="457200" algn="just">
              <a:lnSpc>
                <a:spcPct val="150000"/>
              </a:lnSpc>
            </a:pPr>
            <a:r>
              <a:rPr lang="zh-CN" altLang="en-US" sz="1600" dirty="0" smtClean="0">
                <a:latin typeface="微软雅黑" panose="020B0503020204020204" pitchFamily="34" charset="-122"/>
                <a:ea typeface="微软雅黑" panose="020B0503020204020204" pitchFamily="34" charset="-122"/>
              </a:rPr>
              <a:t>唐代</a:t>
            </a:r>
            <a:r>
              <a:rPr lang="zh-CN" altLang="en-US" sz="1600" b="1" dirty="0">
                <a:latin typeface="微软雅黑" panose="020B0503020204020204" pitchFamily="34" charset="-122"/>
                <a:ea typeface="微软雅黑" panose="020B0503020204020204" pitchFamily="34" charset="-122"/>
              </a:rPr>
              <a:t>孙思邈</a:t>
            </a:r>
            <a:r>
              <a:rPr lang="zh-CN" altLang="en-US" sz="1600" dirty="0">
                <a:latin typeface="微软雅黑" panose="020B0503020204020204" pitchFamily="34" charset="-122"/>
                <a:ea typeface="微软雅黑" panose="020B0503020204020204" pitchFamily="34" charset="-122"/>
              </a:rPr>
              <a:t>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备急千金要方</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千金翼方</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是我国第一部医学百科全书，内容</a:t>
            </a:r>
            <a:r>
              <a:rPr lang="zh-CN" altLang="en-US" sz="1600" dirty="0" smtClean="0">
                <a:latin typeface="微软雅黑" panose="020B0503020204020204" pitchFamily="34" charset="-122"/>
                <a:ea typeface="微软雅黑" panose="020B0503020204020204" pitchFamily="34" charset="-122"/>
              </a:rPr>
              <a:t>包括中医学</a:t>
            </a:r>
            <a:r>
              <a:rPr lang="zh-CN" altLang="en-US" sz="1600" dirty="0">
                <a:latin typeface="微软雅黑" panose="020B0503020204020204" pitchFamily="34" charset="-122"/>
                <a:ea typeface="微软雅黑" panose="020B0503020204020204" pitchFamily="34" charset="-122"/>
              </a:rPr>
              <a:t>的理论、医方、诊法、治疗、食养及导引等多方面著述</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b="1" dirty="0" smtClean="0">
                <a:latin typeface="微软雅黑" panose="020B0503020204020204" pitchFamily="34" charset="-122"/>
                <a:ea typeface="微软雅黑" panose="020B0503020204020204" pitchFamily="34" charset="-122"/>
              </a:rPr>
              <a:t>王焘</a:t>
            </a:r>
            <a:r>
              <a:rPr lang="zh-CN" altLang="en-US" sz="1600" dirty="0">
                <a:latin typeface="微软雅黑" panose="020B0503020204020204" pitchFamily="34" charset="-122"/>
                <a:ea typeface="微软雅黑" panose="020B0503020204020204" pitchFamily="34" charset="-122"/>
              </a:rPr>
              <a:t>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外台秘要</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详细描述了</a:t>
            </a:r>
            <a:r>
              <a:rPr lang="zh-CN" altLang="en-US" sz="1600" dirty="0" smtClean="0">
                <a:latin typeface="微软雅黑" panose="020B0503020204020204" pitchFamily="34" charset="-122"/>
                <a:ea typeface="微软雅黑" panose="020B0503020204020204" pitchFamily="34" charset="-122"/>
              </a:rPr>
              <a:t>多种</a:t>
            </a:r>
            <a:r>
              <a:rPr lang="zh-CN" altLang="en-US" sz="1600" dirty="0">
                <a:latin typeface="微软雅黑" panose="020B0503020204020204" pitchFamily="34" charset="-122"/>
                <a:ea typeface="微软雅黑" panose="020B0503020204020204" pitchFamily="34" charset="-122"/>
              </a:rPr>
              <a:t>老年病的康复保健方法，对唐代及以前的康复治疗方法进行了总结，是我国古代一部有丰富</a:t>
            </a:r>
            <a:r>
              <a:rPr lang="zh-CN" altLang="en-US" sz="1600" dirty="0" smtClean="0">
                <a:latin typeface="微软雅黑" panose="020B0503020204020204" pitchFamily="34" charset="-122"/>
                <a:ea typeface="微软雅黑" panose="020B0503020204020204" pitchFamily="34" charset="-122"/>
              </a:rPr>
              <a:t>内容和</a:t>
            </a:r>
            <a:r>
              <a:rPr lang="zh-CN" altLang="en-US" sz="1600" dirty="0">
                <a:latin typeface="微软雅黑" panose="020B0503020204020204" pitchFamily="34" charset="-122"/>
                <a:ea typeface="微软雅黑" panose="020B0503020204020204" pitchFamily="34" charset="-122"/>
              </a:rPr>
              <a:t>方法的中医康复保健技术著作。</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9604" y="880356"/>
            <a:ext cx="2619375" cy="3190875"/>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三、宋、金、元时期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中医康复保健理论与技术的繁荣</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5796644" cy="3785652"/>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两宋</a:t>
            </a:r>
            <a:r>
              <a:rPr lang="zh-CN" altLang="en-US" sz="1600" dirty="0" smtClean="0">
                <a:latin typeface="微软雅黑" panose="020B0503020204020204" pitchFamily="34" charset="-122"/>
                <a:ea typeface="微软雅黑" panose="020B0503020204020204" pitchFamily="34" charset="-122"/>
              </a:rPr>
              <a:t>时期，政府</a:t>
            </a:r>
            <a:r>
              <a:rPr lang="zh-CN" altLang="en-US" sz="1600" dirty="0">
                <a:latin typeface="微软雅黑" panose="020B0503020204020204" pitchFamily="34" charset="-122"/>
                <a:ea typeface="微软雅黑" panose="020B0503020204020204" pitchFamily="34" charset="-122"/>
              </a:rPr>
              <a:t>设立了安济坊、养济院</a:t>
            </a:r>
            <a:r>
              <a:rPr lang="zh-CN" altLang="en-US" sz="1600" dirty="0" smtClean="0">
                <a:latin typeface="微软雅黑" panose="020B0503020204020204" pitchFamily="34" charset="-122"/>
                <a:ea typeface="微软雅黑" panose="020B0503020204020204" pitchFamily="34" charset="-122"/>
              </a:rPr>
              <a:t>等收治</a:t>
            </a:r>
            <a:r>
              <a:rPr lang="zh-CN" altLang="en-US" sz="1600" dirty="0">
                <a:latin typeface="微软雅黑" panose="020B0503020204020204" pitchFamily="34" charset="-122"/>
                <a:ea typeface="微软雅黑" panose="020B0503020204020204" pitchFamily="34" charset="-122"/>
              </a:rPr>
              <a:t>老弱病残者的康复疗养机构，还设立校正医书局，组织人力对医药书籍进行整理。除校正医书外</a:t>
            </a:r>
            <a:r>
              <a:rPr lang="zh-CN" altLang="en-US" sz="1600" dirty="0" smtClean="0">
                <a:latin typeface="微软雅黑" panose="020B0503020204020204" pitchFamily="34" charset="-122"/>
                <a:ea typeface="微软雅黑" panose="020B0503020204020204" pitchFamily="34" charset="-122"/>
              </a:rPr>
              <a:t>，官方</a:t>
            </a:r>
            <a:r>
              <a:rPr lang="zh-CN" altLang="en-US" sz="1600" dirty="0">
                <a:latin typeface="微软雅黑" panose="020B0503020204020204" pitchFamily="34" charset="-122"/>
                <a:ea typeface="微软雅黑" panose="020B0503020204020204" pitchFamily="34" charset="-122"/>
              </a:rPr>
              <a:t>还组织编纂了许多医书，再度出现了学术繁荣、学派论争的局面，传统康复医学的理论、</a:t>
            </a:r>
            <a:r>
              <a:rPr lang="zh-CN" altLang="en-US" sz="1600" dirty="0" smtClean="0">
                <a:latin typeface="微软雅黑" panose="020B0503020204020204" pitchFamily="34" charset="-122"/>
                <a:ea typeface="微软雅黑" panose="020B0503020204020204" pitchFamily="34" charset="-122"/>
              </a:rPr>
              <a:t>方法由此</a:t>
            </a:r>
            <a:r>
              <a:rPr lang="zh-CN" altLang="en-US" sz="1600" dirty="0">
                <a:latin typeface="微软雅黑" panose="020B0503020204020204" pitchFamily="34" charset="-122"/>
                <a:ea typeface="微软雅黑" panose="020B0503020204020204" pitchFamily="34" charset="-122"/>
              </a:rPr>
              <a:t>得到发展</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a:latin typeface="微软雅黑" panose="020B0503020204020204" pitchFamily="34" charset="-122"/>
                <a:ea typeface="微软雅黑" panose="020B0503020204020204" pitchFamily="34" charset="-122"/>
              </a:rPr>
              <a:t>宋代</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太平圣惠方</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圣济总录</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收录了大量的方剂，而且对推拿进行了总结</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北宋</a:t>
            </a:r>
            <a:r>
              <a:rPr lang="zh-CN" altLang="en-US" sz="1600" b="1" dirty="0">
                <a:latin typeface="微软雅黑" panose="020B0503020204020204" pitchFamily="34" charset="-122"/>
                <a:ea typeface="微软雅黑" panose="020B0503020204020204" pitchFamily="34" charset="-122"/>
              </a:rPr>
              <a:t>王惟一</a:t>
            </a:r>
            <a:r>
              <a:rPr lang="zh-CN" altLang="en-US" sz="1600" dirty="0" smtClean="0">
                <a:latin typeface="微软雅黑" panose="020B0503020204020204" pitchFamily="34" charset="-122"/>
                <a:ea typeface="微软雅黑" panose="020B0503020204020204" pitchFamily="34" charset="-122"/>
              </a:rPr>
              <a:t>主持</a:t>
            </a:r>
            <a:r>
              <a:rPr lang="zh-CN" altLang="en-US" sz="1600" dirty="0">
                <a:latin typeface="微软雅黑" panose="020B0503020204020204" pitchFamily="34" charset="-122"/>
                <a:ea typeface="微软雅黑" panose="020B0503020204020204" pitchFamily="34" charset="-122"/>
              </a:rPr>
              <a:t>设计、制造针灸铜人，著</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铜人腧穴针灸图经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，详述手足三阴三阳经及任督二脉的循行路线</a:t>
            </a:r>
            <a:r>
              <a:rPr lang="zh-CN" altLang="en-US" sz="1600" dirty="0" smtClean="0">
                <a:latin typeface="微软雅黑" panose="020B0503020204020204" pitchFamily="34" charset="-122"/>
                <a:ea typeface="微软雅黑" panose="020B0503020204020204" pitchFamily="34" charset="-122"/>
              </a:rPr>
              <a:t>和腧</a:t>
            </a:r>
            <a:r>
              <a:rPr lang="zh-CN" altLang="en-US" sz="1600" dirty="0">
                <a:latin typeface="微软雅黑" panose="020B0503020204020204" pitchFamily="34" charset="-122"/>
                <a:ea typeface="微软雅黑" panose="020B0503020204020204" pitchFamily="34" charset="-122"/>
              </a:rPr>
              <a:t>穴，对传统医学及中医康复技术教学及实践有重要的指导意义。</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9166" y="878644"/>
            <a:ext cx="1481380" cy="1924472"/>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244" y="2803116"/>
            <a:ext cx="1475358" cy="1962693"/>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三、宋、金、元时期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中医康复保健理论与技术的繁荣</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5508612" cy="378565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p"/>
            </a:pPr>
            <a:r>
              <a:rPr lang="zh-CN" altLang="en-US" sz="1600" b="1" dirty="0">
                <a:latin typeface="微软雅黑" panose="020B0503020204020204" pitchFamily="34" charset="-122"/>
                <a:ea typeface="微软雅黑" panose="020B0503020204020204" pitchFamily="34" charset="-122"/>
              </a:rPr>
              <a:t>王执中</a:t>
            </a:r>
            <a:r>
              <a:rPr lang="zh-CN" altLang="en-US" sz="1600" dirty="0">
                <a:latin typeface="微软雅黑" panose="020B0503020204020204" pitchFamily="34" charset="-122"/>
                <a:ea typeface="微软雅黑" panose="020B0503020204020204" pitchFamily="34" charset="-122"/>
              </a:rPr>
              <a:t>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针灸资生经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首创</a:t>
            </a:r>
            <a:r>
              <a:rPr lang="zh-CN" altLang="en-US" sz="1600" dirty="0" smtClean="0">
                <a:latin typeface="微软雅黑" panose="020B0503020204020204" pitchFamily="34" charset="-122"/>
                <a:ea typeface="微软雅黑" panose="020B0503020204020204" pitchFamily="34" charset="-122"/>
              </a:rPr>
              <a:t>因证</a:t>
            </a:r>
            <a:r>
              <a:rPr lang="zh-CN" altLang="en-US" sz="1600" dirty="0">
                <a:latin typeface="微软雅黑" panose="020B0503020204020204" pitchFamily="34" charset="-122"/>
                <a:ea typeface="微软雅黑" panose="020B0503020204020204" pitchFamily="34" charset="-122"/>
              </a:rPr>
              <a:t>配穴来指导临床针灸治疗</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b="1" dirty="0" smtClean="0">
                <a:latin typeface="微软雅黑" panose="020B0503020204020204" pitchFamily="34" charset="-122"/>
                <a:ea typeface="微软雅黑" panose="020B0503020204020204" pitchFamily="34" charset="-122"/>
              </a:rPr>
              <a:t>陈</a:t>
            </a:r>
            <a:r>
              <a:rPr lang="zh-CN" altLang="en-US" sz="1600" b="1" dirty="0">
                <a:latin typeface="微软雅黑" panose="020B0503020204020204" pitchFamily="34" charset="-122"/>
                <a:ea typeface="微软雅黑" panose="020B0503020204020204" pitchFamily="34" charset="-122"/>
              </a:rPr>
              <a:t>直</a:t>
            </a:r>
            <a:r>
              <a:rPr lang="zh-CN" altLang="en-US" sz="1600" dirty="0">
                <a:latin typeface="微软雅黑" panose="020B0503020204020204" pitchFamily="34" charset="-122"/>
                <a:ea typeface="微软雅黑" panose="020B0503020204020204" pitchFamily="34" charset="-122"/>
              </a:rPr>
              <a:t>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寿亲养老新书</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收录了四时摄养方药和食疗方</a:t>
            </a:r>
            <a:r>
              <a:rPr lang="en-US" altLang="zh-CN" sz="1600" dirty="0">
                <a:latin typeface="微软雅黑" panose="020B0503020204020204" pitchFamily="34" charset="-122"/>
                <a:ea typeface="微软雅黑" panose="020B0503020204020204" pitchFamily="34" charset="-122"/>
              </a:rPr>
              <a:t>160 </a:t>
            </a:r>
            <a:r>
              <a:rPr lang="zh-CN" altLang="en-US" sz="1600" dirty="0">
                <a:latin typeface="微软雅黑" panose="020B0503020204020204" pitchFamily="34" charset="-122"/>
                <a:ea typeface="微软雅黑" panose="020B0503020204020204" pitchFamily="34" charset="-122"/>
              </a:rPr>
              <a:t>余首，</a:t>
            </a:r>
            <a:r>
              <a:rPr lang="zh-CN" altLang="en-US" sz="1600" dirty="0" smtClean="0">
                <a:latin typeface="微软雅黑" panose="020B0503020204020204" pitchFamily="34" charset="-122"/>
                <a:ea typeface="微软雅黑" panose="020B0503020204020204" pitchFamily="34" charset="-122"/>
              </a:rPr>
              <a:t>论述</a:t>
            </a:r>
            <a:r>
              <a:rPr lang="zh-CN" altLang="en-US" sz="1600" dirty="0">
                <a:latin typeface="微软雅黑" panose="020B0503020204020204" pitchFamily="34" charset="-122"/>
                <a:ea typeface="微软雅黑" panose="020B0503020204020204" pitchFamily="34" charset="-122"/>
              </a:rPr>
              <a:t>了老年人的生理、病理特点，整理、提出了许多独特的康复方法，是有关老年人养生与疾病</a:t>
            </a:r>
            <a:r>
              <a:rPr lang="zh-CN" altLang="en-US" sz="1600" dirty="0" smtClean="0">
                <a:latin typeface="微软雅黑" panose="020B0503020204020204" pitchFamily="34" charset="-122"/>
                <a:ea typeface="微软雅黑" panose="020B0503020204020204" pitchFamily="34" charset="-122"/>
              </a:rPr>
              <a:t>康复的</a:t>
            </a:r>
            <a:r>
              <a:rPr lang="zh-CN" altLang="en-US" sz="1600" dirty="0">
                <a:latin typeface="微软雅黑" panose="020B0503020204020204" pitchFamily="34" charset="-122"/>
                <a:ea typeface="微软雅黑" panose="020B0503020204020204" pitchFamily="34" charset="-122"/>
              </a:rPr>
              <a:t>专著</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宋朝</a:t>
            </a:r>
            <a:r>
              <a:rPr lang="zh-CN" altLang="en-US" sz="1600" dirty="0">
                <a:latin typeface="微软雅黑" panose="020B0503020204020204" pitchFamily="34" charset="-122"/>
                <a:ea typeface="微软雅黑" panose="020B0503020204020204" pitchFamily="34" charset="-122"/>
              </a:rPr>
              <a:t>时期经整理出版的</a:t>
            </a:r>
            <a:r>
              <a:rPr lang="zh-CN" altLang="en-US" sz="1600" b="1" dirty="0">
                <a:latin typeface="微软雅黑" panose="020B0503020204020204" pitchFamily="34" charset="-122"/>
                <a:ea typeface="微软雅黑" panose="020B0503020204020204" pitchFamily="34" charset="-122"/>
              </a:rPr>
              <a:t>赵自化</a:t>
            </a:r>
            <a:r>
              <a:rPr lang="zh-CN" altLang="en-US" sz="1600" dirty="0">
                <a:latin typeface="微软雅黑" panose="020B0503020204020204" pitchFamily="34" charset="-122"/>
                <a:ea typeface="微软雅黑" panose="020B0503020204020204" pitchFamily="34" charset="-122"/>
              </a:rPr>
              <a:t>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四时颐养录</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，无名氏的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四段锦</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八段锦</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百</a:t>
            </a:r>
            <a:r>
              <a:rPr lang="zh-CN" altLang="en-US" sz="1600" dirty="0" smtClean="0">
                <a:latin typeface="微软雅黑" panose="020B0503020204020204" pitchFamily="34" charset="-122"/>
                <a:ea typeface="微软雅黑" panose="020B0503020204020204" pitchFamily="34" charset="-122"/>
              </a:rPr>
              <a:t>段锦</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a:t>
            </a:r>
            <a:r>
              <a:rPr lang="zh-CN" altLang="en-US" sz="1600" b="1" dirty="0">
                <a:latin typeface="微软雅黑" panose="020B0503020204020204" pitchFamily="34" charset="-122"/>
                <a:ea typeface="微软雅黑" panose="020B0503020204020204" pitchFamily="34" charset="-122"/>
              </a:rPr>
              <a:t>托名达摩</a:t>
            </a:r>
            <a:r>
              <a:rPr lang="zh-CN" altLang="en-US" sz="1600" dirty="0">
                <a:latin typeface="微软雅黑" panose="020B0503020204020204" pitchFamily="34" charset="-122"/>
                <a:ea typeface="微软雅黑" panose="020B0503020204020204" pitchFamily="34" charset="-122"/>
              </a:rPr>
              <a:t>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易筋经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，还有同出一源的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洗髓经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的相继问世，进一步丰富和充实了</a:t>
            </a:r>
            <a:r>
              <a:rPr lang="zh-CN" altLang="en-US" sz="1600" dirty="0" smtClean="0">
                <a:latin typeface="微软雅黑" panose="020B0503020204020204" pitchFamily="34" charset="-122"/>
                <a:ea typeface="微软雅黑" panose="020B0503020204020204" pitchFamily="34" charset="-122"/>
              </a:rPr>
              <a:t>中医康复</a:t>
            </a:r>
            <a:r>
              <a:rPr lang="zh-CN" altLang="en-US" sz="1600" dirty="0">
                <a:latin typeface="微软雅黑" panose="020B0503020204020204" pitchFamily="34" charset="-122"/>
                <a:ea typeface="微软雅黑" panose="020B0503020204020204" pitchFamily="34" charset="-122"/>
              </a:rPr>
              <a:t>保健方法。</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6196" y="1054862"/>
            <a:ext cx="2129135" cy="3076600"/>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三、宋、金、元时期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中医康复保健理论与技术的繁荣</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1200329"/>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金元时期忽思慧撰的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饮膳正要</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，是我国古代最完备的饮食康复专著。另外，</a:t>
            </a:r>
            <a:r>
              <a:rPr lang="zh-CN" altLang="en-US" sz="1600" dirty="0" smtClean="0">
                <a:latin typeface="微软雅黑" panose="020B0503020204020204" pitchFamily="34" charset="-122"/>
                <a:ea typeface="微软雅黑" panose="020B0503020204020204" pitchFamily="34" charset="-122"/>
              </a:rPr>
              <a:t>“金元四大家”中</a:t>
            </a:r>
            <a:r>
              <a:rPr lang="zh-CN" altLang="en-US" sz="1600" dirty="0">
                <a:latin typeface="微软雅黑" panose="020B0503020204020204" pitchFamily="34" charset="-122"/>
                <a:ea typeface="微软雅黑" panose="020B0503020204020204" pitchFamily="34" charset="-122"/>
              </a:rPr>
              <a:t>寒凉派代表医家刘完素、补土派代表医家李杲、滋阴派代表医家朱震亨、攻邪派代表医家张子</a:t>
            </a:r>
            <a:r>
              <a:rPr lang="zh-CN" altLang="en-US" sz="1600" dirty="0" smtClean="0">
                <a:latin typeface="微软雅黑" panose="020B0503020204020204" pitchFamily="34" charset="-122"/>
                <a:ea typeface="微软雅黑" panose="020B0503020204020204" pitchFamily="34" charset="-122"/>
              </a:rPr>
              <a:t>和在</a:t>
            </a:r>
            <a:r>
              <a:rPr lang="zh-CN" altLang="en-US" sz="1600" dirty="0">
                <a:latin typeface="微软雅黑" panose="020B0503020204020204" pitchFamily="34" charset="-122"/>
                <a:ea typeface="微软雅黑" panose="020B0503020204020204" pitchFamily="34" charset="-122"/>
              </a:rPr>
              <a:t>药物康复疗法上都有突出的贡献。</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8004" y="2004902"/>
            <a:ext cx="2152650" cy="274320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3728" y="2004902"/>
            <a:ext cx="1983105" cy="2743200"/>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a:extLst>
              <a:ext uri="{28A0092B-C50C-407E-A947-70E740481C1C}">
                <a14:useLocalDpi xmlns:a14="http://schemas.microsoft.com/office/drawing/2010/main" val="0"/>
              </a:ext>
            </a:extLst>
          </a:blip>
          <a:srcRect t="33917"/>
          <a:stretch>
            <a:fillRect/>
          </a:stretch>
        </p:blipFill>
        <p:spPr>
          <a:xfrm>
            <a:off x="6945218" y="2932584"/>
            <a:ext cx="1996324" cy="2104492"/>
          </a:xfrm>
          <a:prstGeom prst="rect">
            <a:avLst/>
          </a:prstGeom>
        </p:spPr>
      </p:pic>
      <p:pic>
        <p:nvPicPr>
          <p:cNvPr id="7" name="Picture 2" descr="C:\Users\Administrator\Desktop\新建文件夹 (3)\5203.png"/>
          <p:cNvPicPr>
            <a:picLocks noChangeAspect="1" noChangeArrowheads="1"/>
          </p:cNvPicPr>
          <p:nvPr/>
        </p:nvPicPr>
        <p:blipFill rotWithShape="1">
          <a:blip r:embed="rId3"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四、明清时期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中医康复保健理论与技术的深化与普及</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3416320"/>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明代是中国历史上政治比较稳定，封建经济高度发展的王朝，经济高度发展促进了科学技术</a:t>
            </a:r>
            <a:r>
              <a:rPr lang="zh-CN" altLang="en-US" sz="1600" dirty="0" smtClean="0">
                <a:latin typeface="微软雅黑" panose="020B0503020204020204" pitchFamily="34" charset="-122"/>
                <a:ea typeface="微软雅黑" panose="020B0503020204020204" pitchFamily="34" charset="-122"/>
              </a:rPr>
              <a:t>和文化</a:t>
            </a:r>
            <a:r>
              <a:rPr lang="zh-CN" altLang="en-US" sz="1600" dirty="0">
                <a:latin typeface="微软雅黑" panose="020B0503020204020204" pitchFamily="34" charset="-122"/>
                <a:ea typeface="微软雅黑" panose="020B0503020204020204" pitchFamily="34" charset="-122"/>
              </a:rPr>
              <a:t>的发展，医学水平也有了明显提高。当时重视社会福利事业的发展，兴建安乐堂、养济院，</a:t>
            </a:r>
            <a:r>
              <a:rPr lang="zh-CN" altLang="en-US" sz="1600" dirty="0" smtClean="0">
                <a:latin typeface="微软雅黑" panose="020B0503020204020204" pitchFamily="34" charset="-122"/>
                <a:ea typeface="微软雅黑" panose="020B0503020204020204" pitchFamily="34" charset="-122"/>
              </a:rPr>
              <a:t>收治</a:t>
            </a:r>
            <a:r>
              <a:rPr lang="zh-CN" altLang="en-US" sz="1600" dirty="0">
                <a:latin typeface="微软雅黑" panose="020B0503020204020204" pitchFamily="34" charset="-122"/>
                <a:ea typeface="微软雅黑" panose="020B0503020204020204" pitchFamily="34" charset="-122"/>
              </a:rPr>
              <a:t>鳏寡孤独、跛废残疾的平民</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徐春甫</a:t>
            </a:r>
            <a:r>
              <a:rPr lang="zh-CN" altLang="en-US" sz="1600" dirty="0">
                <a:latin typeface="微软雅黑" panose="020B0503020204020204" pitchFamily="34" charset="-122"/>
                <a:ea typeface="微软雅黑" panose="020B0503020204020204" pitchFamily="34" charset="-122"/>
              </a:rPr>
              <a:t>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古今医统大全</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辑录了</a:t>
            </a:r>
            <a:r>
              <a:rPr lang="en-US" altLang="zh-CN" sz="1600" dirty="0">
                <a:latin typeface="微软雅黑" panose="020B0503020204020204" pitchFamily="34" charset="-122"/>
                <a:ea typeface="微软雅黑" panose="020B0503020204020204" pitchFamily="34" charset="-122"/>
              </a:rPr>
              <a:t>230 </a:t>
            </a:r>
            <a:r>
              <a:rPr lang="zh-CN" altLang="en-US" sz="1600" dirty="0">
                <a:latin typeface="微软雅黑" panose="020B0503020204020204" pitchFamily="34" charset="-122"/>
                <a:ea typeface="微软雅黑" panose="020B0503020204020204" pitchFamily="34" charset="-122"/>
              </a:rPr>
              <a:t>余部医籍，其中包括中医</a:t>
            </a:r>
            <a:r>
              <a:rPr lang="zh-CN" altLang="en-US" sz="1600" dirty="0" smtClean="0">
                <a:latin typeface="微软雅黑" panose="020B0503020204020204" pitchFamily="34" charset="-122"/>
                <a:ea typeface="微软雅黑" panose="020B0503020204020204" pitchFamily="34" charset="-122"/>
              </a:rPr>
              <a:t>康复</a:t>
            </a:r>
            <a:r>
              <a:rPr lang="zh-CN" altLang="en-US" sz="1600" dirty="0">
                <a:latin typeface="微软雅黑" panose="020B0503020204020204" pitchFamily="34" charset="-122"/>
                <a:ea typeface="微软雅黑" panose="020B0503020204020204" pitchFamily="34" charset="-122"/>
              </a:rPr>
              <a:t>保健的理论与方法</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高</a:t>
            </a:r>
            <a:r>
              <a:rPr lang="zh-CN" altLang="en-US" sz="1600" dirty="0">
                <a:latin typeface="微软雅黑" panose="020B0503020204020204" pitchFamily="34" charset="-122"/>
                <a:ea typeface="微软雅黑" panose="020B0503020204020204" pitchFamily="34" charset="-122"/>
              </a:rPr>
              <a:t>武的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针灸聚英发挥</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汇集了</a:t>
            </a:r>
            <a:r>
              <a:rPr lang="en-US" altLang="zh-CN" sz="1600" dirty="0">
                <a:latin typeface="微软雅黑" panose="020B0503020204020204" pitchFamily="34" charset="-122"/>
                <a:ea typeface="微软雅黑" panose="020B0503020204020204" pitchFamily="34" charset="-122"/>
              </a:rPr>
              <a:t>16 </a:t>
            </a:r>
            <a:r>
              <a:rPr lang="zh-CN" altLang="en-US" sz="1600" dirty="0">
                <a:latin typeface="微软雅黑" panose="020B0503020204020204" pitchFamily="34" charset="-122"/>
                <a:ea typeface="微软雅黑" panose="020B0503020204020204" pitchFamily="34" charset="-122"/>
              </a:rPr>
              <a:t>世纪初以前十余种针灸文献的理论与</a:t>
            </a:r>
            <a:r>
              <a:rPr lang="zh-CN" altLang="en-US" sz="1600" dirty="0" smtClean="0">
                <a:latin typeface="微软雅黑" panose="020B0503020204020204" pitchFamily="34" charset="-122"/>
                <a:ea typeface="微软雅黑" panose="020B0503020204020204" pitchFamily="34" charset="-122"/>
              </a:rPr>
              <a:t>治疗</a:t>
            </a:r>
            <a:r>
              <a:rPr lang="zh-CN" altLang="en-US" sz="1600" dirty="0">
                <a:latin typeface="微软雅黑" panose="020B0503020204020204" pitchFamily="34" charset="-122"/>
                <a:ea typeface="微软雅黑" panose="020B0503020204020204" pitchFamily="34" charset="-122"/>
              </a:rPr>
              <a:t>经验</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杨</a:t>
            </a:r>
            <a:r>
              <a:rPr lang="zh-CN" altLang="en-US" sz="1600" dirty="0">
                <a:latin typeface="微软雅黑" panose="020B0503020204020204" pitchFamily="34" charset="-122"/>
                <a:ea typeface="微软雅黑" panose="020B0503020204020204" pitchFamily="34" charset="-122"/>
              </a:rPr>
              <a:t>继洲的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针灸大成</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综合介绍了明代以前针灸与部分药物治疗经验</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张</a:t>
            </a:r>
            <a:r>
              <a:rPr lang="zh-CN" altLang="en-US" sz="1600" dirty="0">
                <a:latin typeface="微软雅黑" panose="020B0503020204020204" pitchFamily="34" charset="-122"/>
                <a:ea typeface="微软雅黑" panose="020B0503020204020204" pitchFamily="34" charset="-122"/>
              </a:rPr>
              <a:t>景岳的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景岳全书</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也</a:t>
            </a:r>
            <a:r>
              <a:rPr lang="zh-CN" altLang="en-US" sz="1600" dirty="0">
                <a:latin typeface="微软雅黑" panose="020B0503020204020204" pitchFamily="34" charset="-122"/>
                <a:ea typeface="微软雅黑" panose="020B0503020204020204" pitchFamily="34" charset="-122"/>
              </a:rPr>
              <a:t>记载了大量的康复保健技术与方法</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marL="285750" indent="-285750" algn="just">
              <a:lnSpc>
                <a:spcPct val="150000"/>
              </a:lnSpc>
              <a:buFont typeface="Wingdings" panose="05000000000000000000" pitchFamily="2" charset="2"/>
              <a:buChar char="p"/>
            </a:pPr>
            <a:r>
              <a:rPr lang="zh-CN" altLang="en-US" sz="1600" dirty="0" smtClean="0">
                <a:latin typeface="微软雅黑" panose="020B0503020204020204" pitchFamily="34" charset="-122"/>
                <a:ea typeface="微软雅黑" panose="020B0503020204020204" pitchFamily="34" charset="-122"/>
              </a:rPr>
              <a:t>李时珍</a:t>
            </a:r>
            <a:r>
              <a:rPr lang="zh-CN" altLang="en-US" sz="1600" dirty="0">
                <a:latin typeface="微软雅黑" panose="020B0503020204020204" pitchFamily="34" charset="-122"/>
                <a:ea typeface="微软雅黑" panose="020B0503020204020204" pitchFamily="34" charset="-122"/>
              </a:rPr>
              <a:t>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本草纲目</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是世界公认的医药学的伟大著作。</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971780"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四、明清时期</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中医康复保健理论与技术的深化与普及</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2677656"/>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清代冷谦的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修龄要旨</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是一部内容丰富的气功与养生保健专书</a:t>
            </a:r>
            <a:r>
              <a:rPr lang="zh-CN" altLang="en-US" sz="1600" dirty="0" smtClean="0">
                <a:latin typeface="微软雅黑" panose="020B0503020204020204" pitchFamily="34" charset="-122"/>
                <a:ea typeface="微软雅黑" panose="020B0503020204020204" pitchFamily="34" charset="-122"/>
              </a:rPr>
              <a:t>。沈</a:t>
            </a:r>
            <a:r>
              <a:rPr lang="zh-CN" altLang="en-US" sz="1600" dirty="0">
                <a:latin typeface="微软雅黑" panose="020B0503020204020204" pitchFamily="34" charset="-122"/>
                <a:ea typeface="微软雅黑" panose="020B0503020204020204" pitchFamily="34" charset="-122"/>
              </a:rPr>
              <a:t>子复的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养病庸言</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是</a:t>
            </a:r>
            <a:r>
              <a:rPr lang="zh-CN" altLang="en-US" sz="1600" dirty="0" smtClean="0">
                <a:latin typeface="微软雅黑" panose="020B0503020204020204" pitchFamily="34" charset="-122"/>
                <a:ea typeface="微软雅黑" panose="020B0503020204020204" pitchFamily="34" charset="-122"/>
              </a:rPr>
              <a:t>此时期</a:t>
            </a:r>
            <a:r>
              <a:rPr lang="zh-CN" altLang="en-US" sz="1600" dirty="0">
                <a:latin typeface="微软雅黑" panose="020B0503020204020204" pitchFamily="34" charset="-122"/>
                <a:ea typeface="微软雅黑" panose="020B0503020204020204" pitchFamily="34" charset="-122"/>
              </a:rPr>
              <a:t>出版的有关中医康复保健技术的专著</a:t>
            </a:r>
            <a:r>
              <a:rPr lang="zh-CN" altLang="en-US" sz="1600" dirty="0" smtClean="0">
                <a:latin typeface="微软雅黑" panose="020B0503020204020204" pitchFamily="34" charset="-122"/>
                <a:ea typeface="微软雅黑" panose="020B0503020204020204" pitchFamily="34" charset="-122"/>
              </a:rPr>
              <a:t>。</a:t>
            </a:r>
            <a:r>
              <a:rPr lang="en-US" altLang="zh-CN" sz="1600" dirty="0" smtClean="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医宗金鉴</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把“摸、接、端、提、推、拿、按、摩</a:t>
            </a:r>
            <a:r>
              <a:rPr lang="zh-CN" altLang="en-US" sz="1600" dirty="0" smtClean="0">
                <a:latin typeface="微软雅黑" panose="020B0503020204020204" pitchFamily="34" charset="-122"/>
                <a:ea typeface="微软雅黑" panose="020B0503020204020204" pitchFamily="34" charset="-122"/>
              </a:rPr>
              <a:t>”列为</a:t>
            </a:r>
            <a:r>
              <a:rPr lang="zh-CN" altLang="en-US" sz="1600" dirty="0">
                <a:latin typeface="微软雅黑" panose="020B0503020204020204" pitchFamily="34" charset="-122"/>
                <a:ea typeface="微软雅黑" panose="020B0503020204020204" pitchFamily="34" charset="-122"/>
              </a:rPr>
              <a:t>伤科八法</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食疗和药膳在明清时期被广泛应用，甚至作为商品经营，方便人们食用。在此时有许多食疗</a:t>
            </a:r>
            <a:r>
              <a:rPr lang="zh-CN" altLang="en-US" sz="1600" dirty="0" smtClean="0">
                <a:latin typeface="微软雅黑" panose="020B0503020204020204" pitchFamily="34" charset="-122"/>
                <a:ea typeface="微软雅黑" panose="020B0503020204020204" pitchFamily="34" charset="-122"/>
              </a:rPr>
              <a:t>和药膳</a:t>
            </a:r>
            <a:r>
              <a:rPr lang="zh-CN" altLang="en-US" sz="1600" dirty="0">
                <a:latin typeface="微软雅黑" panose="020B0503020204020204" pitchFamily="34" charset="-122"/>
                <a:ea typeface="微软雅黑" panose="020B0503020204020204" pitchFamily="34" charset="-122"/>
              </a:rPr>
              <a:t>的专著问世，如王孟英的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随息居饮食谱</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、曹庭栋的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老老恒言</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及黄云鹄的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粥谱</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等</a:t>
            </a:r>
            <a:r>
              <a:rPr lang="zh-CN" altLang="en-US" sz="1600" dirty="0" smtClean="0">
                <a:latin typeface="微软雅黑" panose="020B0503020204020204" pitchFamily="34" charset="-122"/>
                <a:ea typeface="微软雅黑" panose="020B0503020204020204" pitchFamily="34" charset="-122"/>
              </a:rPr>
              <a:t>，书</a:t>
            </a:r>
            <a:r>
              <a:rPr lang="zh-CN" altLang="en-US" sz="1600" dirty="0">
                <a:latin typeface="微软雅黑" panose="020B0503020204020204" pitchFamily="34" charset="-122"/>
                <a:ea typeface="微软雅黑" panose="020B0503020204020204" pitchFamily="34" charset="-122"/>
              </a:rPr>
              <a:t>中载药粥方数百首，由于方法简便，易于接受，因此药粥、药膳普遍盛行，甚至一直流传到现代。</a:t>
            </a:r>
            <a:endParaRPr lang="zh-CN" altLang="en-US" sz="16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t="33917"/>
          <a:stretch>
            <a:fillRect/>
          </a:stretch>
        </p:blipFill>
        <p:spPr>
          <a:xfrm>
            <a:off x="6945218" y="2932584"/>
            <a:ext cx="1996324" cy="2104492"/>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transition spd="med" advClick="0" advTm="0">
    <p:random/>
  </p:transition>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6458819"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五、近现代</a:t>
            </a:r>
            <a:r>
              <a:rPr lang="en-US" altLang="zh-CN" sz="2000" b="1" dirty="0">
                <a:solidFill>
                  <a:srgbClr val="2B835C"/>
                </a:solidFill>
                <a:latin typeface="微软雅黑" panose="020B0503020204020204" pitchFamily="34" charset="-122"/>
                <a:ea typeface="微软雅黑" panose="020B0503020204020204" pitchFamily="34" charset="-122"/>
              </a:rPr>
              <a:t>—— </a:t>
            </a:r>
            <a:r>
              <a:rPr lang="zh-CN" altLang="en-US" sz="2000" b="1" dirty="0">
                <a:solidFill>
                  <a:srgbClr val="2B835C"/>
                </a:solidFill>
                <a:latin typeface="微软雅黑" panose="020B0503020204020204" pitchFamily="34" charset="-122"/>
                <a:ea typeface="微软雅黑" panose="020B0503020204020204" pitchFamily="34" charset="-122"/>
              </a:rPr>
              <a:t>中医康复保健理论与技术在曲折中发展</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8136904" cy="3046988"/>
          </a:xfrm>
          <a:prstGeom prst="rect">
            <a:avLst/>
          </a:prstGeom>
          <a:noFill/>
        </p:spPr>
        <p:txBody>
          <a:bodyPr wrap="square" rtlCol="0">
            <a:spAutoFit/>
          </a:bodyPr>
          <a:lstStyle/>
          <a:p>
            <a:pPr indent="457200" algn="just">
              <a:lnSpc>
                <a:spcPct val="150000"/>
              </a:lnSpc>
            </a:pPr>
            <a:r>
              <a:rPr lang="zh-CN" altLang="en-US" sz="1600" dirty="0" smtClean="0">
                <a:latin typeface="微软雅黑" panose="020B0503020204020204" pitchFamily="34" charset="-122"/>
                <a:ea typeface="微软雅黑" panose="020B0503020204020204" pitchFamily="34" charset="-122"/>
              </a:rPr>
              <a:t>民国</a:t>
            </a:r>
            <a:r>
              <a:rPr lang="zh-CN" altLang="en-US" sz="1600" dirty="0">
                <a:latin typeface="微软雅黑" panose="020B0503020204020204" pitchFamily="34" charset="-122"/>
                <a:ea typeface="微软雅黑" panose="020B0503020204020204" pitchFamily="34" charset="-122"/>
              </a:rPr>
              <a:t>时期，认为中医学不科学的观点一度甚嚣尘上</a:t>
            </a:r>
            <a:r>
              <a:rPr lang="zh-CN" altLang="en-US" sz="1600" dirty="0" smtClean="0">
                <a:latin typeface="微软雅黑" panose="020B0503020204020204" pitchFamily="34" charset="-122"/>
                <a:ea typeface="微软雅黑" panose="020B0503020204020204" pitchFamily="34" charset="-122"/>
              </a:rPr>
              <a:t>，使</a:t>
            </a:r>
            <a:r>
              <a:rPr lang="zh-CN" altLang="en-US" sz="1600" dirty="0">
                <a:latin typeface="微软雅黑" panose="020B0503020204020204" pitchFamily="34" charset="-122"/>
                <a:ea typeface="微软雅黑" panose="020B0503020204020204" pitchFamily="34" charset="-122"/>
              </a:rPr>
              <a:t>中医学险遭摧残和消灭。即使如此，中医康复技术与方法仍然顽强生存与发展，如吴尚先的</a:t>
            </a:r>
            <a:r>
              <a:rPr lang="en-US" altLang="zh-CN" sz="1600" dirty="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理瀹</a:t>
            </a:r>
            <a:r>
              <a:rPr lang="zh-CN" altLang="en-US" sz="1600" dirty="0">
                <a:latin typeface="微软雅黑" panose="020B0503020204020204" pitchFamily="34" charset="-122"/>
                <a:ea typeface="微软雅黑" panose="020B0503020204020204" pitchFamily="34" charset="-122"/>
              </a:rPr>
              <a:t>骈文</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、张振鋆的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厘正按摩要术</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等</a:t>
            </a:r>
            <a:r>
              <a:rPr lang="zh-CN" altLang="en-US" sz="16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新中国成立之后，在党中央、卫生部和各级政府的领导和大力支持下，中医学得到了快速发展</a:t>
            </a:r>
            <a:r>
              <a:rPr lang="zh-CN" altLang="en-US" sz="1600" dirty="0" smtClean="0">
                <a:latin typeface="微软雅黑" panose="020B0503020204020204" pitchFamily="34" charset="-122"/>
                <a:ea typeface="微软雅黑" panose="020B0503020204020204" pitchFamily="34" charset="-122"/>
              </a:rPr>
              <a:t>。</a:t>
            </a:r>
            <a:r>
              <a:rPr lang="en-US" altLang="zh-CN" sz="1600" dirty="0" smtClean="0">
                <a:latin typeface="微软雅黑" panose="020B0503020204020204" pitchFamily="34" charset="-122"/>
                <a:ea typeface="微软雅黑" panose="020B0503020204020204" pitchFamily="34" charset="-122"/>
              </a:rPr>
              <a:t>1982 </a:t>
            </a:r>
            <a:r>
              <a:rPr lang="zh-CN" altLang="en-US" sz="1600" dirty="0">
                <a:latin typeface="微软雅黑" panose="020B0503020204020204" pitchFamily="34" charset="-122"/>
                <a:ea typeface="微软雅黑" panose="020B0503020204020204" pitchFamily="34" charset="-122"/>
              </a:rPr>
              <a:t>年全国人大通过新的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中华人民共和国宪法</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中写入了“发展现代医药与传统医药”，在法律上确定了中医学的合法地位。中医学的宝贵遗产不断被挖掘和整理，中医康复保健技术与方法</a:t>
            </a:r>
            <a:r>
              <a:rPr lang="zh-CN" altLang="en-US" sz="1600" dirty="0" smtClean="0">
                <a:latin typeface="微软雅黑" panose="020B0503020204020204" pitchFamily="34" charset="-122"/>
                <a:ea typeface="微软雅黑" panose="020B0503020204020204" pitchFamily="34" charset="-122"/>
              </a:rPr>
              <a:t>也越来越</a:t>
            </a:r>
            <a:r>
              <a:rPr lang="zh-CN" altLang="en-US" sz="1600" dirty="0">
                <a:latin typeface="微软雅黑" panose="020B0503020204020204" pitchFamily="34" charset="-122"/>
                <a:ea typeface="微软雅黑" panose="020B0503020204020204" pitchFamily="34" charset="-122"/>
              </a:rPr>
              <a:t>受到重视。目前，我国的太极拳、针灸、推拿等在康复领域的显著作用及其特色已为世界瞩目。</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2236510" cy="400110"/>
          </a:xfrm>
          <a:prstGeom prst="rect">
            <a:avLst/>
          </a:prstGeom>
          <a:noFill/>
        </p:spPr>
        <p:txBody>
          <a:bodyPr wrap="none" rtlCol="0">
            <a:spAutoFit/>
          </a:bodyPr>
          <a:lstStyle/>
          <a:p>
            <a:r>
              <a:rPr lang="en-US" altLang="zh-CN" sz="2000" b="1" dirty="0">
                <a:solidFill>
                  <a:srgbClr val="2B835C"/>
                </a:solidFill>
                <a:latin typeface="微软雅黑" panose="020B0503020204020204" pitchFamily="34" charset="-122"/>
                <a:ea typeface="微软雅黑" panose="020B0503020204020204" pitchFamily="34" charset="-122"/>
              </a:rPr>
              <a:t>《</a:t>
            </a:r>
            <a:r>
              <a:rPr lang="zh-CN" altLang="en-US" sz="2000" b="1" dirty="0">
                <a:solidFill>
                  <a:srgbClr val="2B835C"/>
                </a:solidFill>
                <a:latin typeface="微软雅黑" panose="020B0503020204020204" pitchFamily="34" charset="-122"/>
                <a:ea typeface="微软雅黑" panose="020B0503020204020204" pitchFamily="34" charset="-122"/>
              </a:rPr>
              <a:t>黄帝内经</a:t>
            </a:r>
            <a:r>
              <a:rPr lang="en-US" altLang="zh-CN" sz="2000" b="1" dirty="0">
                <a:solidFill>
                  <a:srgbClr val="2B835C"/>
                </a:solidFill>
                <a:latin typeface="微软雅黑" panose="020B0503020204020204" pitchFamily="34" charset="-122"/>
                <a:ea typeface="微软雅黑" panose="020B0503020204020204" pitchFamily="34" charset="-122"/>
              </a:rPr>
              <a:t>》</a:t>
            </a:r>
            <a:r>
              <a:rPr lang="zh-CN" altLang="en-US" sz="2000" b="1" dirty="0">
                <a:solidFill>
                  <a:srgbClr val="2B835C"/>
                </a:solidFill>
                <a:latin typeface="微软雅黑" panose="020B0503020204020204" pitchFamily="34" charset="-122"/>
                <a:ea typeface="微软雅黑" panose="020B0503020204020204" pitchFamily="34" charset="-122"/>
              </a:rPr>
              <a:t>介绍</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00336"/>
            <a:ext cx="6156684" cy="4154984"/>
          </a:xfrm>
          <a:prstGeom prst="rect">
            <a:avLst/>
          </a:prstGeom>
          <a:noFill/>
        </p:spPr>
        <p:txBody>
          <a:bodyPr wrap="square" rtlCol="0">
            <a:spAutoFit/>
          </a:bodyPr>
          <a:lstStyle/>
          <a:p>
            <a:pPr indent="457200" algn="just">
              <a:lnSpc>
                <a:spcPct val="150000"/>
              </a:lnSpc>
            </a:pP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黄帝内经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分</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灵枢</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素问</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两部分，是中国最早的医学典籍，传统医学四大经典著作之一（其余三者为</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难经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伤寒杂病论</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神农本草经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素问</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重点论述了脏腑、经络、病因、病机</a:t>
            </a:r>
            <a:r>
              <a:rPr lang="zh-CN" altLang="en-US" sz="1600" dirty="0" smtClean="0">
                <a:latin typeface="微软雅黑" panose="020B0503020204020204" pitchFamily="34" charset="-122"/>
                <a:ea typeface="微软雅黑" panose="020B0503020204020204" pitchFamily="34" charset="-122"/>
              </a:rPr>
              <a:t>、病</a:t>
            </a:r>
            <a:r>
              <a:rPr lang="zh-CN" altLang="en-US" sz="1600" dirty="0">
                <a:latin typeface="微软雅黑" panose="020B0503020204020204" pitchFamily="34" charset="-122"/>
                <a:ea typeface="微软雅黑" panose="020B0503020204020204" pitchFamily="34" charset="-122"/>
              </a:rPr>
              <a:t>证、诊法、治疗原则以及针灸等内容。</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灵枢</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又称</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针经</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，是</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素问</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不可分割的姊妹篇</a:t>
            </a:r>
            <a:r>
              <a:rPr lang="zh-CN" altLang="en-US" sz="1600" dirty="0" smtClean="0">
                <a:latin typeface="微软雅黑" panose="020B0503020204020204" pitchFamily="34" charset="-122"/>
                <a:ea typeface="微软雅黑" panose="020B0503020204020204" pitchFamily="34" charset="-122"/>
              </a:rPr>
              <a:t>，内容</a:t>
            </a:r>
            <a:r>
              <a:rPr lang="zh-CN" altLang="en-US" sz="1600" dirty="0">
                <a:latin typeface="微软雅黑" panose="020B0503020204020204" pitchFamily="34" charset="-122"/>
                <a:ea typeface="微软雅黑" panose="020B0503020204020204" pitchFamily="34" charset="-122"/>
              </a:rPr>
              <a:t>与之大体相同，除了论述脏腑功能、病因、病机之外，还重点阐述了经络腧穴、针具、刺法</a:t>
            </a:r>
            <a:r>
              <a:rPr lang="zh-CN" altLang="en-US" sz="1600" dirty="0" smtClean="0">
                <a:latin typeface="微软雅黑" panose="020B0503020204020204" pitchFamily="34" charset="-122"/>
                <a:ea typeface="微软雅黑" panose="020B0503020204020204" pitchFamily="34" charset="-122"/>
              </a:rPr>
              <a:t>及治疗</a:t>
            </a:r>
            <a:r>
              <a:rPr lang="zh-CN" altLang="en-US" sz="1600" dirty="0">
                <a:latin typeface="微软雅黑" panose="020B0503020204020204" pitchFamily="34" charset="-122"/>
                <a:ea typeface="微软雅黑" panose="020B0503020204020204" pitchFamily="34" charset="-122"/>
              </a:rPr>
              <a:t>原则等。它在黄老道家理论上建立了中医学上的“阴阳五行学说”“藏象学说”“病因学说”</a:t>
            </a:r>
            <a:r>
              <a:rPr lang="zh-CN" altLang="en-US" sz="1600" dirty="0" smtClean="0">
                <a:latin typeface="微软雅黑" panose="020B0503020204020204" pitchFamily="34" charset="-122"/>
                <a:ea typeface="微软雅黑" panose="020B0503020204020204" pitchFamily="34" charset="-122"/>
              </a:rPr>
              <a:t>“养生学说”</a:t>
            </a:r>
            <a:r>
              <a:rPr lang="zh-CN" altLang="en-US" sz="1600" dirty="0">
                <a:latin typeface="微软雅黑" panose="020B0503020204020204" pitchFamily="34" charset="-122"/>
                <a:ea typeface="微软雅黑" panose="020B0503020204020204" pitchFamily="34" charset="-122"/>
              </a:rPr>
              <a:t>“药物治疗学说”“经络治疗学说”等学说。从整体观上来论述医学，呈现了自然</a:t>
            </a:r>
            <a:r>
              <a:rPr lang="en-US" altLang="zh-CN" sz="1600" dirty="0">
                <a:latin typeface="微软雅黑" panose="020B0503020204020204" pitchFamily="34" charset="-122"/>
                <a:ea typeface="微软雅黑" panose="020B0503020204020204" pitchFamily="34" charset="-122"/>
              </a:rPr>
              <a:t>- </a:t>
            </a:r>
            <a:r>
              <a:rPr lang="zh-CN" altLang="en-US" sz="1600" dirty="0">
                <a:latin typeface="微软雅黑" panose="020B0503020204020204" pitchFamily="34" charset="-122"/>
                <a:ea typeface="微软雅黑" panose="020B0503020204020204" pitchFamily="34" charset="-122"/>
              </a:rPr>
              <a:t>生物</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心理</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社会</a:t>
            </a:r>
            <a:r>
              <a:rPr lang="zh-CN" altLang="en-US" sz="1600" dirty="0">
                <a:latin typeface="微软雅黑" panose="020B0503020204020204" pitchFamily="34" charset="-122"/>
                <a:ea typeface="微软雅黑" panose="020B0503020204020204" pitchFamily="34" charset="-122"/>
              </a:rPr>
              <a:t>“整体医学模式”，是中国影响最大的一部医学著作，被称为医之始祖。</a:t>
            </a:r>
            <a:endParaRPr lang="zh-CN" altLang="en-US" sz="1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6256" y="1312404"/>
            <a:ext cx="1548915" cy="2248508"/>
          </a:xfrm>
          <a:prstGeom prst="rect">
            <a:avLst/>
          </a:prstGeom>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518912"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一、中医康复保健的相关概念</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92088"/>
            <a:ext cx="8136904" cy="2634183"/>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中医承载着中国古代劳动人民同疾病做斗争的经验和理论知识，是在古代朴素的唯物论和</a:t>
            </a:r>
            <a:r>
              <a:rPr lang="zh-CN" altLang="en-US" sz="1600" dirty="0" smtClean="0">
                <a:latin typeface="微软雅黑" panose="020B0503020204020204" pitchFamily="34" charset="-122"/>
                <a:ea typeface="微软雅黑" panose="020B0503020204020204" pitchFamily="34" charset="-122"/>
              </a:rPr>
              <a:t>自发的</a:t>
            </a:r>
            <a:r>
              <a:rPr lang="zh-CN" altLang="en-US" sz="1600" dirty="0">
                <a:latin typeface="微软雅黑" panose="020B0503020204020204" pitchFamily="34" charset="-122"/>
                <a:ea typeface="微软雅黑" panose="020B0503020204020204" pitchFamily="34" charset="-122"/>
              </a:rPr>
              <a:t>辨证法思想指导下，通过长期医疗实践逐步形成并发展成的医学理论体系。它以阴阳五行作为</a:t>
            </a:r>
            <a:r>
              <a:rPr lang="zh-CN" altLang="en-US" sz="1600" dirty="0" smtClean="0">
                <a:latin typeface="微软雅黑" panose="020B0503020204020204" pitchFamily="34" charset="-122"/>
                <a:ea typeface="微软雅黑" panose="020B0503020204020204" pitchFamily="34" charset="-122"/>
              </a:rPr>
              <a:t>理论</a:t>
            </a:r>
            <a:r>
              <a:rPr lang="zh-CN" altLang="en-US" sz="1600" dirty="0">
                <a:latin typeface="微软雅黑" panose="020B0503020204020204" pitchFamily="34" charset="-122"/>
                <a:ea typeface="微软雅黑" panose="020B0503020204020204" pitchFamily="34" charset="-122"/>
              </a:rPr>
              <a:t>基础，将人体看成是气、形、神的统一体，通过“望、闻、问、切”四诊合参的方法，探求病因</a:t>
            </a:r>
            <a:r>
              <a:rPr lang="zh-CN" altLang="en-US" sz="1600" dirty="0" smtClean="0">
                <a:latin typeface="微软雅黑" panose="020B0503020204020204" pitchFamily="34" charset="-122"/>
                <a:ea typeface="微软雅黑" panose="020B0503020204020204" pitchFamily="34" charset="-122"/>
              </a:rPr>
              <a:t>、病</a:t>
            </a:r>
            <a:r>
              <a:rPr lang="zh-CN" altLang="en-US" sz="1600" dirty="0">
                <a:latin typeface="微软雅黑" panose="020B0503020204020204" pitchFamily="34" charset="-122"/>
                <a:ea typeface="微软雅黑" panose="020B0503020204020204" pitchFamily="34" charset="-122"/>
              </a:rPr>
              <a:t>性、病位，分析病机及人体内五脏六腑、经络关节、气血津液的变化，判断邪正消长，进而</a:t>
            </a:r>
            <a:r>
              <a:rPr lang="zh-CN" altLang="en-US" sz="1600" dirty="0" smtClean="0">
                <a:latin typeface="微软雅黑" panose="020B0503020204020204" pitchFamily="34" charset="-122"/>
                <a:ea typeface="微软雅黑" panose="020B0503020204020204" pitchFamily="34" charset="-122"/>
              </a:rPr>
              <a:t>得出病</a:t>
            </a:r>
            <a:r>
              <a:rPr lang="zh-CN" altLang="en-US" sz="1600" dirty="0">
                <a:latin typeface="微软雅黑" panose="020B0503020204020204" pitchFamily="34" charset="-122"/>
                <a:ea typeface="微软雅黑" panose="020B0503020204020204" pitchFamily="34" charset="-122"/>
              </a:rPr>
              <a:t>名，归纳出证型，以辨证论治为原则，制定“汗、吐、下、和、温、清、补、消”等治法，</a:t>
            </a:r>
            <a:r>
              <a:rPr lang="zh-CN" altLang="en-US" sz="1600" dirty="0" smtClean="0">
                <a:latin typeface="微软雅黑" panose="020B0503020204020204" pitchFamily="34" charset="-122"/>
                <a:ea typeface="微软雅黑" panose="020B0503020204020204" pitchFamily="34" charset="-122"/>
              </a:rPr>
              <a:t>使用中药</a:t>
            </a:r>
            <a:r>
              <a:rPr lang="zh-CN" altLang="en-US" sz="1600" dirty="0">
                <a:latin typeface="微软雅黑" panose="020B0503020204020204" pitchFamily="34" charset="-122"/>
                <a:ea typeface="微软雅黑" panose="020B0503020204020204" pitchFamily="34" charset="-122"/>
              </a:rPr>
              <a:t>、针灸、推拿、拔罐、气功、食疗等多种手段，使人体达到阴阳调和而康复。</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istrator\Desktop\新建文件夹 (3)\5203.png"/>
          <p:cNvPicPr>
            <a:picLocks noChangeAspect="1" noChangeArrowheads="1"/>
          </p:cNvPicPr>
          <p:nvPr/>
        </p:nvPicPr>
        <p:blipFill>
          <a:blip r:embed="rId1" cstate="print"/>
          <a:srcRect t="70755" r="47139"/>
          <a:stretch>
            <a:fillRect/>
          </a:stretch>
        </p:blipFill>
        <p:spPr bwMode="auto">
          <a:xfrm>
            <a:off x="0" y="844352"/>
            <a:ext cx="9144000" cy="4356484"/>
          </a:xfrm>
          <a:prstGeom prst="rect">
            <a:avLst/>
          </a:prstGeom>
          <a:noFill/>
        </p:spPr>
      </p:pic>
      <p:pic>
        <p:nvPicPr>
          <p:cNvPr id="5" name="Picture 2" descr="C:\Users\Administrator\Desktop\新建文件夹 (3)\5203.png"/>
          <p:cNvPicPr>
            <a:picLocks noChangeAspect="1" noChangeArrowheads="1"/>
          </p:cNvPicPr>
          <p:nvPr/>
        </p:nvPicPr>
        <p:blipFill>
          <a:blip r:embed="rId1" cstate="print"/>
          <a:srcRect t="8959" r="74455" b="61199"/>
          <a:stretch>
            <a:fillRect/>
          </a:stretch>
        </p:blipFill>
        <p:spPr bwMode="auto">
          <a:xfrm>
            <a:off x="5184286" y="3220616"/>
            <a:ext cx="1763978" cy="1924472"/>
          </a:xfrm>
          <a:prstGeom prst="rect">
            <a:avLst/>
          </a:prstGeom>
          <a:noFill/>
        </p:spPr>
      </p:pic>
      <p:pic>
        <p:nvPicPr>
          <p:cNvPr id="7" name="Picture 2" descr="C:\Users\Administrator\Desktop\新建文件夹 (3)\5203.png"/>
          <p:cNvPicPr>
            <a:picLocks noChangeAspect="1" noChangeArrowheads="1"/>
          </p:cNvPicPr>
          <p:nvPr/>
        </p:nvPicPr>
        <p:blipFill>
          <a:blip r:embed="rId1" cstate="print"/>
          <a:srcRect l="40610" r="25995" b="37578"/>
          <a:stretch>
            <a:fillRect/>
          </a:stretch>
        </p:blipFill>
        <p:spPr bwMode="auto">
          <a:xfrm flipH="1">
            <a:off x="7571151" y="2032484"/>
            <a:ext cx="1572849" cy="2916324"/>
          </a:xfrm>
          <a:prstGeom prst="rect">
            <a:avLst/>
          </a:prstGeom>
          <a:noFill/>
        </p:spPr>
      </p:pic>
      <p:sp>
        <p:nvSpPr>
          <p:cNvPr id="8" name="矩形 7"/>
          <p:cNvSpPr/>
          <p:nvPr/>
        </p:nvSpPr>
        <p:spPr>
          <a:xfrm>
            <a:off x="3543190" y="412304"/>
            <a:ext cx="2520280" cy="3636404"/>
          </a:xfrm>
          <a:prstGeom prst="rect">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矩形 9"/>
          <p:cNvSpPr/>
          <p:nvPr/>
        </p:nvSpPr>
        <p:spPr>
          <a:xfrm>
            <a:off x="4500951" y="720243"/>
            <a:ext cx="396044" cy="273630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just"/>
            <a:r>
              <a:rPr lang="zh-CN" altLang="en-US" sz="3200" b="1" dirty="0" smtClean="0">
                <a:solidFill>
                  <a:schemeClr val="accent1"/>
                </a:solidFill>
                <a:latin typeface="Batang" pitchFamily="18" charset="-127"/>
                <a:ea typeface="Batang" pitchFamily="18" charset="-127"/>
              </a:rPr>
              <a:t>谢谢</a:t>
            </a:r>
            <a:r>
              <a:rPr lang="zh-CN" altLang="en-US" sz="3200" b="1" dirty="0">
                <a:solidFill>
                  <a:schemeClr val="accent1"/>
                </a:solidFill>
                <a:latin typeface="Batang" pitchFamily="18" charset="-127"/>
                <a:ea typeface="Batang" pitchFamily="18" charset="-127"/>
              </a:rPr>
              <a:t>观看</a:t>
            </a:r>
            <a:endParaRPr lang="en-US" altLang="zh-CN" sz="3200" b="1" dirty="0">
              <a:solidFill>
                <a:schemeClr val="accent1"/>
              </a:solidFill>
              <a:latin typeface="Batang" pitchFamily="18" charset="-127"/>
              <a:ea typeface="Batang" pitchFamily="18" charset="-127"/>
            </a:endParaRPr>
          </a:p>
        </p:txBody>
      </p:sp>
      <p:sp>
        <p:nvSpPr>
          <p:cNvPr id="23" name="半闭框 22"/>
          <p:cNvSpPr/>
          <p:nvPr/>
        </p:nvSpPr>
        <p:spPr>
          <a:xfrm>
            <a:off x="3527884" y="398004"/>
            <a:ext cx="914400" cy="914400"/>
          </a:xfrm>
          <a:prstGeom prst="halfFrame">
            <a:avLst>
              <a:gd name="adj1" fmla="val 6333"/>
              <a:gd name="adj2" fmla="val 63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半闭框 23"/>
          <p:cNvSpPr/>
          <p:nvPr/>
        </p:nvSpPr>
        <p:spPr>
          <a:xfrm rot="16200000" flipV="1">
            <a:off x="5184068" y="3177461"/>
            <a:ext cx="914400" cy="900101"/>
          </a:xfrm>
          <a:prstGeom prst="halfFrame">
            <a:avLst>
              <a:gd name="adj1" fmla="val 6333"/>
              <a:gd name="adj2" fmla="val 633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7170" name="Picture 2" descr="C:\Users\Administrator\Desktop\新建文件夹 (3)\5203.png"/>
          <p:cNvPicPr>
            <a:picLocks noChangeAspect="1" noChangeArrowheads="1"/>
          </p:cNvPicPr>
          <p:nvPr/>
        </p:nvPicPr>
        <p:blipFill>
          <a:blip r:embed="rId1" cstate="print"/>
          <a:srcRect r="25995" b="40084"/>
          <a:stretch>
            <a:fillRect/>
          </a:stretch>
        </p:blipFill>
        <p:spPr bwMode="auto">
          <a:xfrm>
            <a:off x="0" y="2140272"/>
            <a:ext cx="4211960" cy="3004815"/>
          </a:xfrm>
          <a:prstGeom prst="rect">
            <a:avLst/>
          </a:prstGeom>
          <a:noFill/>
        </p:spPr>
      </p:pic>
      <p:pic>
        <p:nvPicPr>
          <p:cNvPr id="6" name="Picture 2" descr="C:\Users\Administrator\Desktop\新建文件夹 (3)\5203.png"/>
          <p:cNvPicPr>
            <a:picLocks noChangeAspect="1" noChangeArrowheads="1"/>
          </p:cNvPicPr>
          <p:nvPr/>
        </p:nvPicPr>
        <p:blipFill>
          <a:blip r:embed="rId1" cstate="print"/>
          <a:srcRect t="8959" r="74455" b="52850"/>
          <a:stretch>
            <a:fillRect/>
          </a:stretch>
        </p:blipFill>
        <p:spPr bwMode="auto">
          <a:xfrm>
            <a:off x="4319972" y="3184612"/>
            <a:ext cx="1404156" cy="1960476"/>
          </a:xfrm>
          <a:prstGeom prst="rect">
            <a:avLst/>
          </a:prstGeom>
          <a:noFill/>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1000"/>
                                        <p:tgtEl>
                                          <p:spTgt spid="7170"/>
                                        </p:tgtEl>
                                      </p:cBhvr>
                                    </p:animEffect>
                                    <p:anim calcmode="lin" valueType="num">
                                      <p:cBhvr>
                                        <p:cTn id="8" dur="1000" fill="hold"/>
                                        <p:tgtEl>
                                          <p:spTgt spid="7170"/>
                                        </p:tgtEl>
                                        <p:attrNameLst>
                                          <p:attrName>ppt_x</p:attrName>
                                        </p:attrNameLst>
                                      </p:cBhvr>
                                      <p:tavLst>
                                        <p:tav tm="0">
                                          <p:val>
                                            <p:strVal val="#ppt_x"/>
                                          </p:val>
                                        </p:tav>
                                        <p:tav tm="100000">
                                          <p:val>
                                            <p:strVal val="#ppt_x"/>
                                          </p:val>
                                        </p:tav>
                                      </p:tavLst>
                                    </p:anim>
                                    <p:anim calcmode="lin" valueType="num">
                                      <p:cBhvr>
                                        <p:cTn id="9" dur="1000" fill="hold"/>
                                        <p:tgtEl>
                                          <p:spTgt spid="717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47"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par>
                          <p:cTn id="32" fill="hold">
                            <p:stCondLst>
                              <p:cond delay="3000"/>
                            </p:stCondLst>
                            <p:childTnLst>
                              <p:par>
                                <p:cTn id="33" presetID="23" presetClass="entr" presetSubtype="528"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 calcmode="lin" valueType="num">
                                      <p:cBhvr>
                                        <p:cTn id="37" dur="500" fill="hold"/>
                                        <p:tgtEl>
                                          <p:spTgt spid="23"/>
                                        </p:tgtEl>
                                        <p:attrNameLst>
                                          <p:attrName>ppt_x</p:attrName>
                                        </p:attrNameLst>
                                      </p:cBhvr>
                                      <p:tavLst>
                                        <p:tav tm="0">
                                          <p:val>
                                            <p:fltVal val="0.5"/>
                                          </p:val>
                                        </p:tav>
                                        <p:tav tm="100000">
                                          <p:val>
                                            <p:strVal val="#ppt_x"/>
                                          </p:val>
                                        </p:tav>
                                      </p:tavLst>
                                    </p:anim>
                                    <p:anim calcmode="lin" valueType="num">
                                      <p:cBhvr>
                                        <p:cTn id="38" dur="500" fill="hold"/>
                                        <p:tgtEl>
                                          <p:spTgt spid="23"/>
                                        </p:tgtEl>
                                        <p:attrNameLst>
                                          <p:attrName>ppt_y</p:attrName>
                                        </p:attrNameLst>
                                      </p:cBhvr>
                                      <p:tavLst>
                                        <p:tav tm="0">
                                          <p:val>
                                            <p:fltVal val="0.5"/>
                                          </p:val>
                                        </p:tav>
                                        <p:tav tm="100000">
                                          <p:val>
                                            <p:strVal val="#ppt_y"/>
                                          </p:val>
                                        </p:tav>
                                      </p:tavLst>
                                    </p:anim>
                                  </p:childTnLst>
                                </p:cTn>
                              </p:par>
                              <p:par>
                                <p:cTn id="39" presetID="23" presetClass="entr" presetSubtype="528"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p:cTn id="41" dur="500" fill="hold"/>
                                        <p:tgtEl>
                                          <p:spTgt spid="24"/>
                                        </p:tgtEl>
                                        <p:attrNameLst>
                                          <p:attrName>ppt_w</p:attrName>
                                        </p:attrNameLst>
                                      </p:cBhvr>
                                      <p:tavLst>
                                        <p:tav tm="0">
                                          <p:val>
                                            <p:fltVal val="0"/>
                                          </p:val>
                                        </p:tav>
                                        <p:tav tm="100000">
                                          <p:val>
                                            <p:strVal val="#ppt_w"/>
                                          </p:val>
                                        </p:tav>
                                      </p:tavLst>
                                    </p:anim>
                                    <p:anim calcmode="lin" valueType="num">
                                      <p:cBhvr>
                                        <p:cTn id="42" dur="500" fill="hold"/>
                                        <p:tgtEl>
                                          <p:spTgt spid="24"/>
                                        </p:tgtEl>
                                        <p:attrNameLst>
                                          <p:attrName>ppt_h</p:attrName>
                                        </p:attrNameLst>
                                      </p:cBhvr>
                                      <p:tavLst>
                                        <p:tav tm="0">
                                          <p:val>
                                            <p:fltVal val="0"/>
                                          </p:val>
                                        </p:tav>
                                        <p:tav tm="100000">
                                          <p:val>
                                            <p:strVal val="#ppt_h"/>
                                          </p:val>
                                        </p:tav>
                                      </p:tavLst>
                                    </p:anim>
                                    <p:anim calcmode="lin" valueType="num">
                                      <p:cBhvr>
                                        <p:cTn id="43" dur="500" fill="hold"/>
                                        <p:tgtEl>
                                          <p:spTgt spid="24"/>
                                        </p:tgtEl>
                                        <p:attrNameLst>
                                          <p:attrName>ppt_x</p:attrName>
                                        </p:attrNameLst>
                                      </p:cBhvr>
                                      <p:tavLst>
                                        <p:tav tm="0">
                                          <p:val>
                                            <p:fltVal val="0.5"/>
                                          </p:val>
                                        </p:tav>
                                        <p:tav tm="100000">
                                          <p:val>
                                            <p:strVal val="#ppt_x"/>
                                          </p:val>
                                        </p:tav>
                                      </p:tavLst>
                                    </p:anim>
                                    <p:anim calcmode="lin" valueType="num">
                                      <p:cBhvr>
                                        <p:cTn id="44" dur="500" fill="hold"/>
                                        <p:tgtEl>
                                          <p:spTgt spid="24"/>
                                        </p:tgtEl>
                                        <p:attrNameLst>
                                          <p:attrName>ppt_y</p:attrName>
                                        </p:attrNameLst>
                                      </p:cBhvr>
                                      <p:tavLst>
                                        <p:tav tm="0">
                                          <p:val>
                                            <p:fltVal val="0.5"/>
                                          </p:val>
                                        </p:tav>
                                        <p:tav tm="100000">
                                          <p:val>
                                            <p:strVal val="#ppt_y"/>
                                          </p:val>
                                        </p:tav>
                                      </p:tavLst>
                                    </p:anim>
                                  </p:childTnLst>
                                </p:cTn>
                              </p:par>
                            </p:childTnLst>
                          </p:cTn>
                        </p:par>
                        <p:par>
                          <p:cTn id="45" fill="hold">
                            <p:stCondLst>
                              <p:cond delay="3500"/>
                            </p:stCondLst>
                            <p:childTnLst>
                              <p:par>
                                <p:cTn id="46" presetID="15" presetClass="entr" presetSubtype="0" fill="hold" grpId="0" nodeType="afterEffect">
                                  <p:stCondLst>
                                    <p:cond delay="0"/>
                                  </p:stCondLst>
                                  <p:iterate type="wd">
                                    <p:tmPct val="10000"/>
                                  </p:iterate>
                                  <p:childTnLst>
                                    <p:set>
                                      <p:cBhvr>
                                        <p:cTn id="47" dur="1" fill="hold">
                                          <p:stCondLst>
                                            <p:cond delay="0"/>
                                          </p:stCondLst>
                                        </p:cTn>
                                        <p:tgtEl>
                                          <p:spTgt spid="10"/>
                                        </p:tgtEl>
                                        <p:attrNameLst>
                                          <p:attrName>style.visibility</p:attrName>
                                        </p:attrNameLst>
                                      </p:cBhvr>
                                      <p:to>
                                        <p:strVal val="visible"/>
                                      </p:to>
                                    </p:set>
                                    <p:anim calcmode="lin" valueType="num">
                                      <p:cBhvr>
                                        <p:cTn id="48" dur="1000" fill="hold"/>
                                        <p:tgtEl>
                                          <p:spTgt spid="10"/>
                                        </p:tgtEl>
                                        <p:attrNameLst>
                                          <p:attrName>ppt_w</p:attrName>
                                        </p:attrNameLst>
                                      </p:cBhvr>
                                      <p:tavLst>
                                        <p:tav tm="0">
                                          <p:val>
                                            <p:fltVal val="0"/>
                                          </p:val>
                                        </p:tav>
                                        <p:tav tm="100000">
                                          <p:val>
                                            <p:strVal val="#ppt_w"/>
                                          </p:val>
                                        </p:tav>
                                      </p:tavLst>
                                    </p:anim>
                                    <p:anim calcmode="lin" valueType="num">
                                      <p:cBhvr>
                                        <p:cTn id="49" dur="1000" fill="hold"/>
                                        <p:tgtEl>
                                          <p:spTgt spid="10"/>
                                        </p:tgtEl>
                                        <p:attrNameLst>
                                          <p:attrName>ppt_h</p:attrName>
                                        </p:attrNameLst>
                                      </p:cBhvr>
                                      <p:tavLst>
                                        <p:tav tm="0">
                                          <p:val>
                                            <p:fltVal val="0"/>
                                          </p:val>
                                        </p:tav>
                                        <p:tav tm="100000">
                                          <p:val>
                                            <p:strVal val="#ppt_h"/>
                                          </p:val>
                                        </p:tav>
                                      </p:tavLst>
                                    </p:anim>
                                    <p:anim calcmode="lin" valueType="num">
                                      <p:cBhvr>
                                        <p:cTn id="50"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51"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23"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518912"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一、中医康复保健的相关概念</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92088"/>
            <a:ext cx="8136904" cy="2308324"/>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（二）康复的概念</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康复是指综合地、协调地应用医学的、教育的、社会的、职业的各种方法，使已经丧失功能</a:t>
            </a:r>
            <a:r>
              <a:rPr lang="zh-CN" altLang="en-US" sz="1600" dirty="0" smtClean="0">
                <a:latin typeface="微软雅黑" panose="020B0503020204020204" pitchFamily="34" charset="-122"/>
                <a:ea typeface="微软雅黑" panose="020B0503020204020204" pitchFamily="34" charset="-122"/>
              </a:rPr>
              <a:t>的部分</a:t>
            </a:r>
            <a:r>
              <a:rPr lang="zh-CN" altLang="en-US" sz="1600" dirty="0">
                <a:latin typeface="微软雅黑" panose="020B0503020204020204" pitchFamily="34" charset="-122"/>
                <a:ea typeface="微软雅黑" panose="020B0503020204020204" pitchFamily="34" charset="-122"/>
              </a:rPr>
              <a:t>患者、伤者和残障者（包括先天性残）尽快地、能尽最大可能地得到恢复和重建，使他们在</a:t>
            </a:r>
            <a:r>
              <a:rPr lang="zh-CN" altLang="en-US" sz="1600" dirty="0" smtClean="0">
                <a:latin typeface="微软雅黑" panose="020B0503020204020204" pitchFamily="34" charset="-122"/>
                <a:ea typeface="微软雅黑" panose="020B0503020204020204" pitchFamily="34" charset="-122"/>
              </a:rPr>
              <a:t>体格</a:t>
            </a:r>
            <a:r>
              <a:rPr lang="zh-CN" altLang="en-US" sz="1600" dirty="0">
                <a:latin typeface="微软雅黑" panose="020B0503020204020204" pitchFamily="34" charset="-122"/>
                <a:ea typeface="微软雅黑" panose="020B0503020204020204" pitchFamily="34" charset="-122"/>
              </a:rPr>
              <a:t>上、精神上、社会上和经济上的能力得到尽可能的恢复，重新走向生活，重新走向工作，重新</a:t>
            </a:r>
            <a:r>
              <a:rPr lang="zh-CN" altLang="en-US" sz="1600" dirty="0" smtClean="0">
                <a:latin typeface="微软雅黑" panose="020B0503020204020204" pitchFamily="34" charset="-122"/>
                <a:ea typeface="微软雅黑" panose="020B0503020204020204" pitchFamily="34" charset="-122"/>
              </a:rPr>
              <a:t>走向</a:t>
            </a:r>
            <a:r>
              <a:rPr lang="zh-CN" altLang="en-US" sz="1600" dirty="0">
                <a:latin typeface="微软雅黑" panose="020B0503020204020204" pitchFamily="34" charset="-122"/>
                <a:ea typeface="微软雅黑" panose="020B0503020204020204" pitchFamily="34" charset="-122"/>
              </a:rPr>
              <a:t>社会。康复不仅针对疾病，而且着眼于整个人从生理上、心理上、社会上及经济能力上进行</a:t>
            </a:r>
            <a:r>
              <a:rPr lang="zh-CN" altLang="en-US" sz="1600" dirty="0" smtClean="0">
                <a:latin typeface="微软雅黑" panose="020B0503020204020204" pitchFamily="34" charset="-122"/>
                <a:ea typeface="微软雅黑" panose="020B0503020204020204" pitchFamily="34" charset="-122"/>
              </a:rPr>
              <a:t>全面康复</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518912"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一、中医康复保健的相关概念</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92088"/>
            <a:ext cx="8136904" cy="1938992"/>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（三）保健的概念</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保健，顾名思义，保护健康，是指为保护和增进人体健康、防治疾病所采取的综合性措施。养生</a:t>
            </a:r>
            <a:r>
              <a:rPr lang="zh-CN" altLang="en-US" sz="1600" dirty="0" smtClean="0">
                <a:latin typeface="微软雅黑" panose="020B0503020204020204" pitchFamily="34" charset="-122"/>
                <a:ea typeface="微软雅黑" panose="020B0503020204020204" pitchFamily="34" charset="-122"/>
              </a:rPr>
              <a:t>，指</a:t>
            </a:r>
            <a:r>
              <a:rPr lang="zh-CN" altLang="en-US" sz="1600" dirty="0">
                <a:latin typeface="微软雅黑" panose="020B0503020204020204" pitchFamily="34" charset="-122"/>
                <a:ea typeface="微软雅黑" panose="020B0503020204020204" pitchFamily="34" charset="-122"/>
              </a:rPr>
              <a:t>合理选用养精神、调饮食、练形体、慎房事、适寒温等保健方法，通过长期的锻炼和修习，</a:t>
            </a:r>
            <a:r>
              <a:rPr lang="zh-CN" altLang="en-US" sz="1600" dirty="0" smtClean="0">
                <a:latin typeface="微软雅黑" panose="020B0503020204020204" pitchFamily="34" charset="-122"/>
                <a:ea typeface="微软雅黑" panose="020B0503020204020204" pitchFamily="34" charset="-122"/>
              </a:rPr>
              <a:t>达到保养</a:t>
            </a:r>
            <a:r>
              <a:rPr lang="zh-CN" altLang="en-US" sz="1600" dirty="0">
                <a:latin typeface="微软雅黑" panose="020B0503020204020204" pitchFamily="34" charset="-122"/>
                <a:ea typeface="微软雅黑" panose="020B0503020204020204" pitchFamily="34" charset="-122"/>
              </a:rPr>
              <a:t>身体、减少疾病、增进健康、延年益寿目的的技术和方法。简而言之，所有促进健康、延长</a:t>
            </a:r>
            <a:r>
              <a:rPr lang="zh-CN" altLang="en-US" sz="1600" dirty="0" smtClean="0">
                <a:latin typeface="微软雅黑" panose="020B0503020204020204" pitchFamily="34" charset="-122"/>
                <a:ea typeface="微软雅黑" panose="020B0503020204020204" pitchFamily="34" charset="-122"/>
              </a:rPr>
              <a:t>寿命</a:t>
            </a:r>
            <a:r>
              <a:rPr lang="zh-CN" altLang="en-US" sz="1600" dirty="0">
                <a:latin typeface="微软雅黑" panose="020B0503020204020204" pitchFamily="34" charset="-122"/>
                <a:ea typeface="微软雅黑" panose="020B0503020204020204" pitchFamily="34" charset="-122"/>
              </a:rPr>
              <a:t>的活动都是保健活动。</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518912"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一、中医康复保健的相关概念</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92088"/>
            <a:ext cx="8136904" cy="2677656"/>
          </a:xfrm>
          <a:prstGeom prst="rect">
            <a:avLst/>
          </a:prstGeom>
          <a:noFill/>
        </p:spPr>
        <p:txBody>
          <a:bodyPr wrap="square" rtlCol="0">
            <a:spAutoFit/>
          </a:bodyPr>
          <a:lstStyle/>
          <a:p>
            <a:pPr indent="457200" algn="just">
              <a:lnSpc>
                <a:spcPct val="150000"/>
              </a:lnSpc>
            </a:pPr>
            <a:r>
              <a:rPr lang="zh-CN" altLang="en-US" sz="1600" b="1" dirty="0">
                <a:latin typeface="微软雅黑" panose="020B0503020204020204" pitchFamily="34" charset="-122"/>
                <a:ea typeface="微软雅黑" panose="020B0503020204020204" pitchFamily="34" charset="-122"/>
              </a:rPr>
              <a:t>（四）中医康复保健的概念</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中医康复保健是以中医基础理论为核心，以整体观念和辨证论治为指导，采用中医传统</a:t>
            </a:r>
            <a:r>
              <a:rPr lang="zh-CN" altLang="en-US" sz="1600" dirty="0" smtClean="0">
                <a:latin typeface="微软雅黑" panose="020B0503020204020204" pitchFamily="34" charset="-122"/>
                <a:ea typeface="微软雅黑" panose="020B0503020204020204" pitchFamily="34" charset="-122"/>
              </a:rPr>
              <a:t>康复</a:t>
            </a:r>
            <a:r>
              <a:rPr lang="zh-CN" altLang="en-US" sz="1600" dirty="0">
                <a:latin typeface="微软雅黑" panose="020B0503020204020204" pitchFamily="34" charset="-122"/>
                <a:ea typeface="微软雅黑" panose="020B0503020204020204" pitchFamily="34" charset="-122"/>
              </a:rPr>
              <a:t>方法对老年人、残疾者、亚健康人群进行康复活动的一系列医疗与保健技法。其主要包括针灸</a:t>
            </a:r>
            <a:r>
              <a:rPr lang="zh-CN" altLang="en-US" sz="1600" dirty="0" smtClean="0">
                <a:latin typeface="微软雅黑" panose="020B0503020204020204" pitchFamily="34" charset="-122"/>
                <a:ea typeface="微软雅黑" panose="020B0503020204020204" pitchFamily="34" charset="-122"/>
              </a:rPr>
              <a:t>、推拿</a:t>
            </a:r>
            <a:r>
              <a:rPr lang="zh-CN" altLang="en-US" sz="1600" dirty="0">
                <a:latin typeface="微软雅黑" panose="020B0503020204020204" pitchFamily="34" charset="-122"/>
                <a:ea typeface="微软雅黑" panose="020B0503020204020204" pitchFamily="34" charset="-122"/>
              </a:rPr>
              <a:t>、传统运动等，是中国传统医学的重要组成部分，具有疗效确切、无明显不良反应、费用低廉</a:t>
            </a:r>
            <a:r>
              <a:rPr lang="zh-CN" altLang="en-US" sz="1600" dirty="0" smtClean="0">
                <a:latin typeface="微软雅黑" panose="020B0503020204020204" pitchFamily="34" charset="-122"/>
                <a:ea typeface="微软雅黑" panose="020B0503020204020204" pitchFamily="34" charset="-122"/>
              </a:rPr>
              <a:t>、简单</a:t>
            </a:r>
            <a:r>
              <a:rPr lang="zh-CN" altLang="en-US" sz="1600" dirty="0">
                <a:latin typeface="微软雅黑" panose="020B0503020204020204" pitchFamily="34" charset="-122"/>
                <a:ea typeface="微软雅黑" panose="020B0503020204020204" pitchFamily="34" charset="-122"/>
              </a:rPr>
              <a:t>易用等诸多优势。它在防治疾病、保障人们健康方面发挥着巨大的作用，尤其在人口</a:t>
            </a:r>
            <a:r>
              <a:rPr lang="zh-CN" altLang="en-US" sz="1600" dirty="0" smtClean="0">
                <a:latin typeface="微软雅黑" panose="020B0503020204020204" pitchFamily="34" charset="-122"/>
                <a:ea typeface="微软雅黑" panose="020B0503020204020204" pitchFamily="34" charset="-122"/>
              </a:rPr>
              <a:t>老龄化</a:t>
            </a:r>
            <a:r>
              <a:rPr lang="zh-CN" altLang="en-US" sz="1600" dirty="0">
                <a:latin typeface="微软雅黑" panose="020B0503020204020204" pitchFamily="34" charset="-122"/>
                <a:ea typeface="微软雅黑" panose="020B0503020204020204" pitchFamily="34" charset="-122"/>
              </a:rPr>
              <a:t>日趋严峻的形势下，中医康复保健方法对防治老年人疾病、延缓衰老、促进长寿有较高的</a:t>
            </a:r>
            <a:r>
              <a:rPr lang="zh-CN" altLang="en-US" sz="1600" dirty="0" smtClean="0">
                <a:latin typeface="微软雅黑" panose="020B0503020204020204" pitchFamily="34" charset="-122"/>
                <a:ea typeface="微软雅黑" panose="020B0503020204020204" pitchFamily="34" charset="-122"/>
              </a:rPr>
              <a:t>实用</a:t>
            </a:r>
            <a:r>
              <a:rPr lang="zh-CN" altLang="en-US" sz="1600" dirty="0">
                <a:latin typeface="微软雅黑" panose="020B0503020204020204" pitchFamily="34" charset="-122"/>
                <a:ea typeface="微软雅黑" panose="020B0503020204020204" pitchFamily="34" charset="-122"/>
              </a:rPr>
              <a:t>价值。</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7" name="Picture 2" descr="C:\Users\Administrator\Desktop\新建文件夹 (3)\5203.png"/>
          <p:cNvPicPr>
            <a:picLocks noChangeAspect="1" noChangeArrowheads="1"/>
          </p:cNvPicPr>
          <p:nvPr/>
        </p:nvPicPr>
        <p:blipFill rotWithShape="1">
          <a:blip r:embed="rId2" cstate="print"/>
          <a:srcRect t="8959" r="74455" b="67107"/>
          <a:stretch>
            <a:fillRect/>
          </a:stretch>
        </p:blipFill>
        <p:spPr bwMode="auto">
          <a:xfrm>
            <a:off x="0" y="0"/>
            <a:ext cx="905244" cy="792088"/>
          </a:xfrm>
          <a:prstGeom prst="rect">
            <a:avLst/>
          </a:prstGeom>
          <a:noFill/>
        </p:spPr>
      </p:pic>
      <p:sp>
        <p:nvSpPr>
          <p:cNvPr id="3" name="文本框 2"/>
          <p:cNvSpPr txBox="1"/>
          <p:nvPr/>
        </p:nvSpPr>
        <p:spPr>
          <a:xfrm>
            <a:off x="971600" y="195989"/>
            <a:ext cx="3005951" cy="400110"/>
          </a:xfrm>
          <a:prstGeom prst="rect">
            <a:avLst/>
          </a:prstGeom>
          <a:noFill/>
        </p:spPr>
        <p:txBody>
          <a:bodyPr wrap="none" rtlCol="0">
            <a:spAutoFit/>
          </a:bodyPr>
          <a:lstStyle/>
          <a:p>
            <a:r>
              <a:rPr lang="zh-CN" altLang="en-US" sz="2000" b="1" dirty="0">
                <a:solidFill>
                  <a:srgbClr val="2B835C"/>
                </a:solidFill>
                <a:latin typeface="微软雅黑" panose="020B0503020204020204" pitchFamily="34" charset="-122"/>
                <a:ea typeface="微软雅黑" panose="020B0503020204020204" pitchFamily="34" charset="-122"/>
              </a:rPr>
              <a:t>二、中医康复保健的特点</a:t>
            </a:r>
            <a:endParaRPr lang="zh-CN" altLang="en-US" sz="2000" b="1" dirty="0">
              <a:solidFill>
                <a:srgbClr val="2B835C"/>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539552" y="792088"/>
            <a:ext cx="8136904" cy="2634183"/>
          </a:xfrm>
          <a:prstGeom prst="rect">
            <a:avLst/>
          </a:prstGeom>
          <a:noFill/>
        </p:spPr>
        <p:txBody>
          <a:bodyPr wrap="square" rtlCol="0">
            <a:spAutoFit/>
          </a:bodyPr>
          <a:lstStyle/>
          <a:p>
            <a:pPr indent="457200" algn="just">
              <a:lnSpc>
                <a:spcPct val="150000"/>
              </a:lnSpc>
            </a:pPr>
            <a:r>
              <a:rPr lang="zh-CN" altLang="en-US" sz="1600" dirty="0">
                <a:latin typeface="微软雅黑" panose="020B0503020204020204" pitchFamily="34" charset="-122"/>
                <a:ea typeface="微软雅黑" panose="020B0503020204020204" pitchFamily="34" charset="-122"/>
              </a:rPr>
              <a:t>受中国传统文化和中医基础理论的影响，中医康复保健在康复理念、技术手段、施术部位等</a:t>
            </a:r>
            <a:r>
              <a:rPr lang="zh-CN" altLang="en-US" sz="1600" dirty="0" smtClean="0">
                <a:latin typeface="微软雅黑" panose="020B0503020204020204" pitchFamily="34" charset="-122"/>
                <a:ea typeface="微软雅黑" panose="020B0503020204020204" pitchFamily="34" charset="-122"/>
              </a:rPr>
              <a:t>各个</a:t>
            </a:r>
            <a:r>
              <a:rPr lang="zh-CN" altLang="en-US" sz="1600" dirty="0">
                <a:latin typeface="微软雅黑" panose="020B0503020204020204" pitchFamily="34" charset="-122"/>
                <a:ea typeface="微软雅黑" panose="020B0503020204020204" pitchFamily="34" charset="-122"/>
              </a:rPr>
              <a:t>方面与现代康复技术都有着极大的差异，其特点主要体现在以下几个方面。</a:t>
            </a:r>
            <a:endParaRPr lang="zh-CN" altLang="en-US" sz="1600"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b="1" dirty="0">
                <a:latin typeface="微软雅黑" panose="020B0503020204020204" pitchFamily="34" charset="-122"/>
                <a:ea typeface="微软雅黑" panose="020B0503020204020204" pitchFamily="34" charset="-122"/>
              </a:rPr>
              <a:t>（一）整体观念</a:t>
            </a:r>
            <a:endParaRPr lang="zh-CN" altLang="en-US" sz="1600" b="1" dirty="0">
              <a:latin typeface="微软雅黑" panose="020B0503020204020204" pitchFamily="34" charset="-122"/>
              <a:ea typeface="微软雅黑" panose="020B0503020204020204" pitchFamily="34" charset="-122"/>
            </a:endParaRPr>
          </a:p>
          <a:p>
            <a:pPr indent="457200" algn="just">
              <a:lnSpc>
                <a:spcPct val="150000"/>
              </a:lnSpc>
            </a:pPr>
            <a:r>
              <a:rPr lang="zh-CN" altLang="en-US" sz="1600" dirty="0">
                <a:latin typeface="微软雅黑" panose="020B0503020204020204" pitchFamily="34" charset="-122"/>
                <a:ea typeface="微软雅黑" panose="020B0503020204020204" pitchFamily="34" charset="-122"/>
              </a:rPr>
              <a:t>中医康复保健认为，人体本身具有统一性和完整性，在构成上不可分割，在功能上相互</a:t>
            </a:r>
            <a:r>
              <a:rPr lang="zh-CN" altLang="en-US" sz="1600" dirty="0" smtClean="0">
                <a:latin typeface="微软雅黑" panose="020B0503020204020204" pitchFamily="34" charset="-122"/>
                <a:ea typeface="微软雅黑" panose="020B0503020204020204" pitchFamily="34" charset="-122"/>
              </a:rPr>
              <a:t>协调</a:t>
            </a:r>
            <a:r>
              <a:rPr lang="zh-CN" altLang="en-US" sz="1600" dirty="0">
                <a:latin typeface="微软雅黑" panose="020B0503020204020204" pitchFamily="34" charset="-122"/>
                <a:ea typeface="微软雅黑" panose="020B0503020204020204" pitchFamily="34" charset="-122"/>
              </a:rPr>
              <a:t>、相互为用，在病理上相互影响，而且认为人的精神活动与躯体状态具有完整性和统一性</a:t>
            </a:r>
            <a:r>
              <a:rPr lang="zh-CN" altLang="en-US" sz="1600" dirty="0" smtClean="0">
                <a:latin typeface="微软雅黑" panose="020B0503020204020204" pitchFamily="34" charset="-122"/>
                <a:ea typeface="微软雅黑" panose="020B0503020204020204" pitchFamily="34" charset="-122"/>
              </a:rPr>
              <a:t>，人</a:t>
            </a:r>
            <a:r>
              <a:rPr lang="zh-CN" altLang="en-US" sz="1600" dirty="0">
                <a:latin typeface="微软雅黑" panose="020B0503020204020204" pitchFamily="34" charset="-122"/>
                <a:ea typeface="微软雅黑" panose="020B0503020204020204" pitchFamily="34" charset="-122"/>
              </a:rPr>
              <a:t>与自然环境和社会环境具有有机联系，保持着统一和适应的整体关系，这就是所谓的</a:t>
            </a:r>
            <a:r>
              <a:rPr lang="zh-CN" altLang="en-US" sz="1600" dirty="0" smtClean="0">
                <a:latin typeface="微软雅黑" panose="020B0503020204020204" pitchFamily="34" charset="-122"/>
                <a:ea typeface="微软雅黑" panose="020B0503020204020204" pitchFamily="34" charset="-122"/>
              </a:rPr>
              <a:t>整体观念</a:t>
            </a:r>
            <a:r>
              <a:rPr lang="zh-CN" altLang="en-US" sz="1600" dirty="0">
                <a:latin typeface="微软雅黑" panose="020B0503020204020204" pitchFamily="34" charset="-122"/>
                <a:ea typeface="微软雅黑" panose="020B0503020204020204" pitchFamily="34" charset="-122"/>
              </a:rPr>
              <a:t>。</a:t>
            </a:r>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PLACING_PICTURE_USER_VIEWPORT" val="{&quot;height&quot;:3598.8047244094487,&quot;width&quot;:7200}"/>
</p:tagLst>
</file>

<file path=ppt/tags/tag2.xml><?xml version="1.0" encoding="utf-8"?>
<p:tagLst xmlns:p="http://schemas.openxmlformats.org/presentationml/2006/main">
  <p:tag name="KSO_WPP_MARK_KEY" val="6a37354a-2d31-46c5-9042-4b6d8d98794e"/>
  <p:tag name="COMMONDATA" val="eyJoZGlkIjoiOTg2MzE2YmQ2MjQ3MWQxMzc2YjhjY2Y5ZWYzNGNmNjIifQ=="/>
</p:tagLst>
</file>

<file path=ppt/theme/theme1.xml><?xml version="1.0" encoding="utf-8"?>
<a:theme xmlns:a="http://schemas.openxmlformats.org/drawingml/2006/main" name="Office 主题">
  <a:themeElements>
    <a:clrScheme name="自定义 563">
      <a:dk1>
        <a:sysClr val="windowText" lastClr="000000"/>
      </a:dk1>
      <a:lt1>
        <a:sysClr val="window" lastClr="FFFFFF"/>
      </a:lt1>
      <a:dk2>
        <a:srgbClr val="1F497D"/>
      </a:dk2>
      <a:lt2>
        <a:srgbClr val="EEECE1"/>
      </a:lt2>
      <a:accent1>
        <a:srgbClr val="318661"/>
      </a:accent1>
      <a:accent2>
        <a:srgbClr val="649D7C"/>
      </a:accent2>
      <a:accent3>
        <a:srgbClr val="318661"/>
      </a:accent3>
      <a:accent4>
        <a:srgbClr val="649D7C"/>
      </a:accent4>
      <a:accent5>
        <a:srgbClr val="318661"/>
      </a:accent5>
      <a:accent6>
        <a:srgbClr val="649D7C"/>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10765</Words>
  <Application>WPS 演示</Application>
  <PresentationFormat>自定义</PresentationFormat>
  <Paragraphs>297</Paragraphs>
  <Slides>50</Slides>
  <Notes>46</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50</vt:i4>
      </vt:variant>
    </vt:vector>
  </HeadingPairs>
  <TitlesOfParts>
    <vt:vector size="67" baseType="lpstr">
      <vt:lpstr>Arial</vt:lpstr>
      <vt:lpstr>宋体</vt:lpstr>
      <vt:lpstr>Wingdings</vt:lpstr>
      <vt:lpstr>微软雅黑</vt:lpstr>
      <vt:lpstr>华文中宋</vt:lpstr>
      <vt:lpstr>等线 Light</vt:lpstr>
      <vt:lpstr>Arial Unicode MS</vt:lpstr>
      <vt:lpstr>Calibri</vt:lpstr>
      <vt:lpstr>Batang</vt:lpstr>
      <vt:lpstr>Constantia</vt:lpstr>
      <vt:lpstr>黑体</vt:lpstr>
      <vt:lpstr>Times New Roman</vt:lpstr>
      <vt:lpstr>MS PGothic</vt:lpstr>
      <vt:lpstr>ＭＳ Ｐ明朝</vt:lpstr>
      <vt:lpstr>Yu Gothic</vt:lpstr>
      <vt:lpstr>Adobe 黑体 Std R</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ITS标准化是指一系列符合开放系统互联七层模型、交通领域的电子信息产品以及应用系统的开发与制造都必须遵循的国际、国家标准以及行业规范。    所谓开放系统互联七层模型,是一个规定了通信协议所应具有的基本功能和服务的模型，由物理层、数据链路层、网络层、传输层、会话层、表示层和应用层七层组成。    1)ITS技术标准化的目标    是保障智能运输体系中不同信息通信系统的信息交换并实现信息化，主要开发信息通信系统和服务标准。</vt:lpstr>
      <vt:lpstr>ITS标准化主要有下述功能：   （1）推动全国智能交通系统的整体协调发展；   （2）推动国家智能交通系统与国际智能系统的统一；   （3）推动智能交通系统企业生产经营的合理发展；   （4）推动设备的适应性；    总之，标准化是智能交通系统建设发展的必要条件，是组织专业化生产的前提，是科学管理的重要组成部分，是提高产品质量的技术保证，也是合理利用资源、保证运输安全的重要途径。    开放式的标准有利于促进ITS产品和服务功能的竞争，其结果是使最终消费者获益。</vt:lpstr>
      <vt:lpstr>智能交通系统的标准化不仅仅覆盖系统的基本结构和装置及产品的各种技术要素。重要的是为了确保彼此协作性、各种交通系统不同阶段模式问的互换性，特别是接口，而使系统本身标准化。     ITS的标准化需要把通过市场机制及民间技术开发导致的事实标准(De facto standard)和设定应有状态而编制的法律标准(De jure standard)两种思路达到平衡的对策。也就是说，在适应导航技术、自动驾驶技术、自动收费技术等新技术进步的同时，必须与汽车安全性、交通管理等各国强制法规形成的社会体系的制度相融合，来推进标准化。     </vt:lpstr>
      <vt:lpstr>PowerPoint 演示文稿</vt:lpstr>
      <vt:lpstr>PowerPoint 演示文稿</vt:lpstr>
      <vt:lpstr>1992年国际标准化组织ISO设置了204技术委员会(TC204)，即交通信息与控制系统(TICS)技术委员会，全面负责智能交通系统领域的标准化工作。2001年4月在夏威夷召开的全体会议上，一致通过将TC204的名称更改为智能运输系统(ITS)技术委员会。</vt:lpstr>
      <vt:lpstr>TC204是成立于1993年4月的ISO的一个新技术委员会，专门组织TICS（Transportation Information and Control Systems）领域的国际标准化活动，是实质上的ITS国际标准化组织，它的工作组划分情况、工作内容和牵头国家如表10-1所示。     TC22是是包括ITS安全、人为因素等领域标准活动的委员会。TC211是涉及电子地图信息系统标准的委员会。TC177，TC31，TC70是几个与汽车有关的技术委员会。TC204现有20个持有否决权的成员国和23个一般成员国。</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淘宝--解忧素材</dc:creator>
  <dc:subject>http://shop248912786.taobao.com</dc:subject>
  <cp:lastModifiedBy>雁</cp:lastModifiedBy>
  <cp:revision>109</cp:revision>
  <dcterms:created xsi:type="dcterms:W3CDTF">2017-06-13T11:36:00Z</dcterms:created>
  <dcterms:modified xsi:type="dcterms:W3CDTF">2023-03-17T11:12:37Z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6495F2F38844497A80C0E846EF10B4BD</vt:lpwstr>
  </property>
  <property fmtid="{D5CDD505-2E9C-101B-9397-08002B2CF9AE}" pid="3" name="KSOProductBuildVer">
    <vt:lpwstr>2052-11.1.0.13703</vt:lpwstr>
  </property>
</Properties>
</file>